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82" r:id="rId20"/>
    <p:sldId id="274" r:id="rId21"/>
    <p:sldId id="289" r:id="rId22"/>
    <p:sldId id="290" r:id="rId23"/>
    <p:sldId id="283" r:id="rId24"/>
    <p:sldId id="280" r:id="rId25"/>
    <p:sldId id="276" r:id="rId26"/>
    <p:sldId id="277" r:id="rId27"/>
    <p:sldId id="278" r:id="rId28"/>
    <p:sldId id="275" r:id="rId29"/>
    <p:sldId id="279" r:id="rId30"/>
    <p:sldId id="281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8" autoAdjust="0"/>
  </p:normalViewPr>
  <p:slideViewPr>
    <p:cSldViewPr>
      <p:cViewPr varScale="1">
        <p:scale>
          <a:sx n="79" d="100"/>
          <a:sy n="79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51AA8-13A5-4607-8736-443016756F61}" type="datetimeFigureOut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EFE8C-CE93-4A7C-A96E-AB8834AEB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556B5-4D3E-4512-9E3D-39DE92CA5109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2EC-0E01-4D72-80D3-716D6F80046F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9650-8BC6-435A-B0FA-64DBEFB6E477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B0BE-FF6C-42BF-8AD7-B6990DFC6FFA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CD4D7-D23B-4DCC-8503-3C739ACB7DA6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1E96-9778-4C23-92BF-F1A036A10CA8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F200C-15CE-40A2-BB10-88265DCBD280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3DBE0-8B56-41E8-9B57-6FFEE070F5DA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27F9-CBF3-4C30-84E0-6F0856DA6660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F5A36-B517-4D59-8A49-30F91F22F833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A391632-C931-4492-A79A-2F923BF7614E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7127D9-B083-4EE1-AE5D-1A0710DF822B}" type="datetime1">
              <a:rPr lang="en-US" smtClean="0"/>
              <a:pPr/>
              <a:t>9/10/2010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585CC9D-2E99-4467-9200-0FED15865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Is Capitalism Sustainable in its present form?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Capitalism has been dominant in the world to date, but is it sustainable in its present form?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95400" y="5410200"/>
            <a:ext cx="6400800" cy="1066800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Tariq Mustafa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dirty="0" smtClean="0">
                <a:solidFill>
                  <a:srgbClr val="FFC000"/>
                </a:solidFill>
              </a:rPr>
              <a:t>Retired Federal Secretary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Period 1950 – 2000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280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solidFill>
                  <a:srgbClr val="00B0F0"/>
                </a:solidFill>
              </a:rPr>
              <a:t>Fascism</a:t>
            </a:r>
            <a:r>
              <a:rPr lang="en-US" sz="2800" dirty="0"/>
              <a:t> </a:t>
            </a:r>
            <a:r>
              <a:rPr lang="en-US" sz="2800" dirty="0" smtClean="0"/>
              <a:t>has fallen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solidFill>
                  <a:srgbClr val="00B0F0"/>
                </a:solidFill>
              </a:rPr>
              <a:t>Hitler </a:t>
            </a:r>
            <a:r>
              <a:rPr lang="en-US" sz="2800" dirty="0">
                <a:solidFill>
                  <a:srgbClr val="00B0F0"/>
                </a:solidFill>
              </a:rPr>
              <a:t>and Mussolini </a:t>
            </a:r>
            <a:r>
              <a:rPr lang="en-US" sz="2800" dirty="0"/>
              <a:t>are </a:t>
            </a:r>
            <a:r>
              <a:rPr lang="en-US" sz="2800" dirty="0" smtClean="0"/>
              <a:t>dead, </a:t>
            </a:r>
            <a:r>
              <a:rPr lang="en-US" sz="2800" dirty="0"/>
              <a:t>but authoritarianism under </a:t>
            </a:r>
            <a:r>
              <a:rPr lang="en-US" sz="2800" dirty="0">
                <a:solidFill>
                  <a:srgbClr val="00B0F0"/>
                </a:solidFill>
              </a:rPr>
              <a:t>Stalin in Russia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B0F0"/>
                </a:solidFill>
              </a:rPr>
              <a:t>Mao in China </a:t>
            </a:r>
            <a:r>
              <a:rPr lang="en-US" sz="2800" dirty="0"/>
              <a:t>are still </a:t>
            </a:r>
            <a:r>
              <a:rPr lang="en-US" sz="2800" dirty="0" smtClean="0"/>
              <a:t>thriving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The </a:t>
            </a:r>
            <a:r>
              <a:rPr lang="en-US" sz="2800" dirty="0"/>
              <a:t>World becomes part of a modern 30 yrs </a:t>
            </a:r>
            <a:r>
              <a:rPr lang="en-US" sz="2800" dirty="0" smtClean="0">
                <a:solidFill>
                  <a:srgbClr val="00B0F0"/>
                </a:solidFill>
              </a:rPr>
              <a:t>“Cold War</a:t>
            </a:r>
            <a:r>
              <a:rPr lang="en-US" sz="2800" dirty="0">
                <a:solidFill>
                  <a:srgbClr val="00B0F0"/>
                </a:solidFill>
              </a:rPr>
              <a:t>” </a:t>
            </a:r>
            <a:r>
              <a:rPr lang="en-US" sz="2800" dirty="0"/>
              <a:t>between the two blocks, kept cold only because of the presence of the </a:t>
            </a:r>
            <a:r>
              <a:rPr lang="en-US" sz="2800" dirty="0">
                <a:solidFill>
                  <a:srgbClr val="00B0F0"/>
                </a:solidFill>
              </a:rPr>
              <a:t>Mutually Assured Destruction (MAD) </a:t>
            </a:r>
            <a:r>
              <a:rPr lang="en-US" sz="2800" dirty="0" smtClean="0">
                <a:solidFill>
                  <a:srgbClr val="00B0F0"/>
                </a:solidFill>
              </a:rPr>
              <a:t>factor</a:t>
            </a:r>
            <a:endParaRPr lang="en-US" sz="2800" dirty="0">
              <a:solidFill>
                <a:srgbClr val="00B0F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2800" dirty="0" smtClean="0"/>
              <a:t>The 1960 </a:t>
            </a:r>
            <a:r>
              <a:rPr lang="en-US" sz="2800" dirty="0"/>
              <a:t>and </a:t>
            </a:r>
            <a:r>
              <a:rPr lang="en-US" sz="2800" dirty="0" smtClean="0"/>
              <a:t>70’s see </a:t>
            </a:r>
            <a:r>
              <a:rPr lang="en-US" sz="2800" dirty="0"/>
              <a:t>Stalinist Communism at its peak with Khrushchev boasting that </a:t>
            </a:r>
            <a:r>
              <a:rPr lang="en-US" sz="2800" dirty="0">
                <a:solidFill>
                  <a:srgbClr val="FFC000"/>
                </a:solidFill>
              </a:rPr>
              <a:t>we shall bury you and </a:t>
            </a:r>
            <a:r>
              <a:rPr lang="en-US" sz="2800" dirty="0" smtClean="0">
                <a:solidFill>
                  <a:srgbClr val="FFC000"/>
                </a:solidFill>
              </a:rPr>
              <a:t>Capitalism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Period of the 1980s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399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Sees </a:t>
            </a:r>
            <a:r>
              <a:rPr lang="en-US" dirty="0"/>
              <a:t>the unexpected sudden </a:t>
            </a:r>
            <a:r>
              <a:rPr lang="en-US" dirty="0">
                <a:solidFill>
                  <a:srgbClr val="00B0F0"/>
                </a:solidFill>
              </a:rPr>
              <a:t>demise</a:t>
            </a:r>
            <a:r>
              <a:rPr lang="en-US" dirty="0"/>
              <a:t> of Stalinist Communism and the unraveling of the Soviet </a:t>
            </a:r>
            <a:r>
              <a:rPr lang="en-US" dirty="0" smtClean="0"/>
              <a:t>Empire </a:t>
            </a:r>
            <a:r>
              <a:rPr lang="en-US" dirty="0"/>
              <a:t>without a shot having been </a:t>
            </a:r>
            <a:r>
              <a:rPr lang="en-US" dirty="0" smtClean="0"/>
              <a:t>fired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All political </a:t>
            </a:r>
            <a:r>
              <a:rPr lang="en-US" dirty="0"/>
              <a:t>observers, </a:t>
            </a:r>
            <a:r>
              <a:rPr lang="en-US" dirty="0" smtClean="0"/>
              <a:t>analysts </a:t>
            </a:r>
            <a:r>
              <a:rPr lang="en-US" dirty="0"/>
              <a:t>and Western </a:t>
            </a:r>
            <a:r>
              <a:rPr lang="en-US" dirty="0" smtClean="0"/>
              <a:t>pundits </a:t>
            </a:r>
            <a:r>
              <a:rPr lang="en-US" dirty="0"/>
              <a:t>are taken by total </a:t>
            </a:r>
            <a:r>
              <a:rPr lang="en-US" dirty="0" smtClean="0"/>
              <a:t>surprise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Interestingly </a:t>
            </a:r>
            <a:r>
              <a:rPr lang="en-US" dirty="0" smtClean="0"/>
              <a:t>however, </a:t>
            </a:r>
            <a:r>
              <a:rPr lang="en-US" dirty="0"/>
              <a:t>as early as </a:t>
            </a:r>
            <a:r>
              <a:rPr lang="en-US" dirty="0" smtClean="0"/>
              <a:t>1960’s, </a:t>
            </a:r>
            <a:r>
              <a:rPr lang="en-US" dirty="0"/>
              <a:t>an Islamic journal </a:t>
            </a:r>
            <a:r>
              <a:rPr lang="en-US" i="1" dirty="0" err="1">
                <a:solidFill>
                  <a:srgbClr val="00B0F0"/>
                </a:solidFill>
              </a:rPr>
              <a:t>Tolu</a:t>
            </a:r>
            <a:r>
              <a:rPr lang="en-US" i="1" dirty="0">
                <a:solidFill>
                  <a:srgbClr val="00B0F0"/>
                </a:solidFill>
              </a:rPr>
              <a:t>-e-Islam</a:t>
            </a:r>
            <a:r>
              <a:rPr lang="en-US" dirty="0"/>
              <a:t> published </a:t>
            </a:r>
            <a:r>
              <a:rPr lang="en-US" dirty="0" smtClean="0"/>
              <a:t>from </a:t>
            </a:r>
            <a:r>
              <a:rPr lang="en-US" dirty="0"/>
              <a:t>Lahore</a:t>
            </a:r>
            <a:r>
              <a:rPr lang="en-US" dirty="0" smtClean="0"/>
              <a:t>, makes a startling prediction: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C000"/>
                </a:solidFill>
              </a:rPr>
              <a:t>In </a:t>
            </a:r>
            <a:r>
              <a:rPr lang="en-US" dirty="0">
                <a:solidFill>
                  <a:srgbClr val="FFC000"/>
                </a:solidFill>
              </a:rPr>
              <a:t>its article on </a:t>
            </a:r>
            <a:r>
              <a:rPr lang="en-US" dirty="0" smtClean="0">
                <a:solidFill>
                  <a:srgbClr val="FFC000"/>
                </a:solidFill>
              </a:rPr>
              <a:t>Communism, it clearly identifies </a:t>
            </a:r>
            <a:r>
              <a:rPr lang="en-US" dirty="0">
                <a:solidFill>
                  <a:srgbClr val="FFC000"/>
                </a:solidFill>
              </a:rPr>
              <a:t>a basic flaw in the very foundations of Communism and </a:t>
            </a:r>
            <a:r>
              <a:rPr lang="en-US" dirty="0" smtClean="0">
                <a:solidFill>
                  <a:srgbClr val="FFC000"/>
                </a:solidFill>
              </a:rPr>
              <a:t>predicts </a:t>
            </a:r>
            <a:r>
              <a:rPr lang="en-US" dirty="0">
                <a:solidFill>
                  <a:srgbClr val="FFC000"/>
                </a:solidFill>
              </a:rPr>
              <a:t>that the imposing structure of Communism will never see completion because it was being constructed on flawed sandy foundations </a:t>
            </a:r>
            <a:r>
              <a:rPr lang="en-US" dirty="0" smtClean="0">
                <a:solidFill>
                  <a:srgbClr val="FFC000"/>
                </a:solidFill>
              </a:rPr>
              <a:t>that will </a:t>
            </a:r>
            <a:r>
              <a:rPr lang="en-US" dirty="0">
                <a:solidFill>
                  <a:srgbClr val="FFC000"/>
                </a:solidFill>
              </a:rPr>
              <a:t>soon </a:t>
            </a:r>
            <a:r>
              <a:rPr lang="en-US" dirty="0" smtClean="0">
                <a:solidFill>
                  <a:srgbClr val="FFC000"/>
                </a:solidFill>
              </a:rPr>
              <a:t>crumble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Period of the 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Almost equally surprising was the meteoric rise of </a:t>
            </a:r>
            <a:r>
              <a:rPr lang="en-US" dirty="0">
                <a:solidFill>
                  <a:srgbClr val="00B0F0"/>
                </a:solidFill>
              </a:rPr>
              <a:t>China</a:t>
            </a:r>
            <a:r>
              <a:rPr lang="en-US" dirty="0"/>
              <a:t> as the manufacturing hub of the world, after practically abandoning </a:t>
            </a:r>
            <a:r>
              <a:rPr lang="en-US" dirty="0" smtClean="0"/>
              <a:t>Communism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fact, </a:t>
            </a:r>
            <a:r>
              <a:rPr lang="en-US" dirty="0"/>
              <a:t>if not in name, </a:t>
            </a:r>
            <a:r>
              <a:rPr lang="en-US" dirty="0" smtClean="0"/>
              <a:t>under the </a:t>
            </a:r>
            <a:r>
              <a:rPr lang="en-US" dirty="0"/>
              <a:t>influence of </a:t>
            </a:r>
            <a:r>
              <a:rPr lang="en-US" dirty="0">
                <a:solidFill>
                  <a:srgbClr val="FFC000"/>
                </a:solidFill>
              </a:rPr>
              <a:t>Deng </a:t>
            </a:r>
            <a:r>
              <a:rPr lang="en-US" dirty="0" err="1">
                <a:solidFill>
                  <a:srgbClr val="FFC000"/>
                </a:solidFill>
              </a:rPr>
              <a:t>Shiao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Ping, </a:t>
            </a:r>
            <a:r>
              <a:rPr lang="en-US" dirty="0" smtClean="0"/>
              <a:t>it was called </a:t>
            </a:r>
            <a:r>
              <a:rPr lang="en-US" dirty="0">
                <a:solidFill>
                  <a:srgbClr val="00B0F0"/>
                </a:solidFill>
              </a:rPr>
              <a:t>Capitalism- Chinese or Asian </a:t>
            </a:r>
            <a:r>
              <a:rPr lang="en-US" dirty="0" smtClean="0">
                <a:solidFill>
                  <a:srgbClr val="00B0F0"/>
                </a:solidFill>
              </a:rPr>
              <a:t>style</a:t>
            </a:r>
            <a:endParaRPr lang="en-US" dirty="0">
              <a:solidFill>
                <a:srgbClr val="00B0F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Circa 2000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508280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So it seemed that by the end of the 20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century, </a:t>
            </a:r>
            <a:r>
              <a:rPr lang="en-US" dirty="0"/>
              <a:t>it was </a:t>
            </a:r>
            <a:r>
              <a:rPr lang="en-US" dirty="0" smtClean="0"/>
              <a:t>communism </a:t>
            </a:r>
            <a:r>
              <a:rPr lang="en-US" dirty="0"/>
              <a:t>which got buried and </a:t>
            </a:r>
            <a:r>
              <a:rPr lang="en-US" dirty="0" smtClean="0"/>
              <a:t>capitalism fully </a:t>
            </a:r>
            <a:r>
              <a:rPr lang="en-US" dirty="0"/>
              <a:t>prevailed with nothing to oppose its further development via </a:t>
            </a:r>
            <a:r>
              <a:rPr lang="en-US" dirty="0" smtClean="0"/>
              <a:t>globalization</a:t>
            </a:r>
            <a:r>
              <a:rPr lang="en-US" dirty="0"/>
              <a:t>, </a:t>
            </a:r>
            <a:r>
              <a:rPr lang="en-US" dirty="0" smtClean="0"/>
              <a:t>World Trade Organization (WTO), international financial institutions, </a:t>
            </a:r>
            <a:r>
              <a:rPr lang="en-US" dirty="0"/>
              <a:t>etc. 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Francis Fukuyama, the US Political Analyst, put </a:t>
            </a:r>
            <a:r>
              <a:rPr lang="en-US" dirty="0"/>
              <a:t>it </a:t>
            </a:r>
            <a:r>
              <a:rPr lang="en-US" dirty="0" smtClean="0"/>
              <a:t>this way:</a:t>
            </a:r>
            <a:endParaRPr lang="en-US" dirty="0"/>
          </a:p>
          <a:p>
            <a:pPr algn="ctr">
              <a:lnSpc>
                <a:spcPct val="120000"/>
              </a:lnSpc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C000"/>
                </a:solidFill>
              </a:rPr>
              <a:t>"</a:t>
            </a:r>
            <a:r>
              <a:rPr lang="en-US" sz="2800" dirty="0">
                <a:solidFill>
                  <a:srgbClr val="FFC000"/>
                </a:solidFill>
              </a:rPr>
              <a:t>What we may be witnessing is not just the end of </a:t>
            </a:r>
            <a:r>
              <a:rPr lang="en-US" sz="2800" dirty="0" smtClean="0">
                <a:solidFill>
                  <a:srgbClr val="FFC000"/>
                </a:solidFill>
              </a:rPr>
              <a:t>the Cold War, </a:t>
            </a:r>
            <a:r>
              <a:rPr lang="en-US" sz="2800" dirty="0">
                <a:solidFill>
                  <a:srgbClr val="FFC000"/>
                </a:solidFill>
              </a:rPr>
              <a:t>or the passing of a particular period of post-war history, but the end of history as such: that is, the end point of mankind's ideological evolution and the </a:t>
            </a:r>
            <a:r>
              <a:rPr lang="en-US" sz="2800" dirty="0" smtClean="0">
                <a:solidFill>
                  <a:srgbClr val="FFC000"/>
                </a:solidFill>
              </a:rPr>
              <a:t>universalization </a:t>
            </a:r>
            <a:r>
              <a:rPr lang="en-US" sz="2800" dirty="0">
                <a:solidFill>
                  <a:srgbClr val="FFC000"/>
                </a:solidFill>
              </a:rPr>
              <a:t>of Western </a:t>
            </a:r>
            <a:r>
              <a:rPr lang="en-US" sz="2800" dirty="0" smtClean="0">
                <a:solidFill>
                  <a:srgbClr val="FFC000"/>
                </a:solidFill>
              </a:rPr>
              <a:t>liberal democracy as </a:t>
            </a:r>
            <a:r>
              <a:rPr lang="en-US" sz="2800" dirty="0">
                <a:solidFill>
                  <a:srgbClr val="FFC000"/>
                </a:solidFill>
              </a:rPr>
              <a:t>the final form of human government</a:t>
            </a:r>
            <a:r>
              <a:rPr lang="en-US" sz="2800" dirty="0" smtClean="0">
                <a:solidFill>
                  <a:srgbClr val="FFC000"/>
                </a:solidFill>
              </a:rPr>
              <a:t>.”</a:t>
            </a:r>
            <a:endParaRPr lang="en-US" sz="28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Not all is Well with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But </a:t>
            </a:r>
            <a:r>
              <a:rPr lang="en-US" dirty="0" smtClean="0"/>
              <a:t>wait… </a:t>
            </a:r>
            <a:r>
              <a:rPr lang="en-US" dirty="0"/>
              <a:t>what are </a:t>
            </a:r>
            <a:r>
              <a:rPr lang="en-US" dirty="0" smtClean="0"/>
              <a:t>these </a:t>
            </a:r>
            <a:r>
              <a:rPr lang="en-US" dirty="0"/>
              <a:t>voices coming out of the </a:t>
            </a:r>
            <a:r>
              <a:rPr lang="en-US" dirty="0" smtClean="0"/>
              <a:t> </a:t>
            </a:r>
            <a:r>
              <a:rPr lang="en-US" dirty="0"/>
              <a:t>camp of Capitalism </a:t>
            </a:r>
            <a:r>
              <a:rPr lang="en-US" dirty="0" smtClean="0"/>
              <a:t>itself, warning of: 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C000"/>
                </a:solidFill>
              </a:rPr>
              <a:t>The non-sustainability </a:t>
            </a:r>
            <a:r>
              <a:rPr lang="en-US" dirty="0">
                <a:solidFill>
                  <a:srgbClr val="FFC000"/>
                </a:solidFill>
              </a:rPr>
              <a:t>of </a:t>
            </a:r>
            <a:r>
              <a:rPr lang="en-US" dirty="0" smtClean="0">
                <a:solidFill>
                  <a:srgbClr val="FFC000"/>
                </a:solidFill>
              </a:rPr>
              <a:t>liberal</a:t>
            </a:r>
            <a:r>
              <a:rPr lang="en-US" dirty="0">
                <a:solidFill>
                  <a:srgbClr val="FFC000"/>
                </a:solidFill>
              </a:rPr>
              <a:t>, </a:t>
            </a:r>
            <a:r>
              <a:rPr lang="en-US" dirty="0" smtClean="0">
                <a:solidFill>
                  <a:srgbClr val="FFC000"/>
                </a:solidFill>
              </a:rPr>
              <a:t>democratic, capitalism </a:t>
            </a:r>
            <a:r>
              <a:rPr lang="en-US" dirty="0">
                <a:solidFill>
                  <a:srgbClr val="FFC000"/>
                </a:solidFill>
              </a:rPr>
              <a:t>in its current </a:t>
            </a:r>
            <a:r>
              <a:rPr lang="en-US" dirty="0" smtClean="0">
                <a:solidFill>
                  <a:srgbClr val="FFC000"/>
                </a:solidFill>
              </a:rPr>
              <a:t> form </a:t>
            </a:r>
            <a:r>
              <a:rPr lang="en-US" dirty="0">
                <a:solidFill>
                  <a:srgbClr val="FFC000"/>
                </a:solidFill>
              </a:rPr>
              <a:t>because of inherent contradictions between </a:t>
            </a:r>
            <a:r>
              <a:rPr lang="en-US" dirty="0">
                <a:solidFill>
                  <a:srgbClr val="00B0F0"/>
                </a:solidFill>
              </a:rPr>
              <a:t>liberalism</a:t>
            </a:r>
            <a:r>
              <a:rPr lang="en-US" dirty="0">
                <a:solidFill>
                  <a:srgbClr val="FFC000"/>
                </a:solidFill>
              </a:rPr>
              <a:t> and </a:t>
            </a:r>
            <a:r>
              <a:rPr lang="en-US" dirty="0">
                <a:solidFill>
                  <a:srgbClr val="00B0F0"/>
                </a:solidFill>
              </a:rPr>
              <a:t>democracy</a:t>
            </a:r>
            <a:r>
              <a:rPr lang="en-US" dirty="0">
                <a:solidFill>
                  <a:srgbClr val="FFC000"/>
                </a:solidFill>
              </a:rPr>
              <a:t> on one </a:t>
            </a:r>
            <a:r>
              <a:rPr lang="en-US" dirty="0" smtClean="0">
                <a:solidFill>
                  <a:srgbClr val="FFC000"/>
                </a:solidFill>
              </a:rPr>
              <a:t>hand, </a:t>
            </a:r>
            <a:r>
              <a:rPr lang="en-US" dirty="0">
                <a:solidFill>
                  <a:srgbClr val="FFC000"/>
                </a:solidFill>
              </a:rPr>
              <a:t>and </a:t>
            </a:r>
            <a:r>
              <a:rPr lang="en-US" dirty="0">
                <a:solidFill>
                  <a:srgbClr val="00B0F0"/>
                </a:solidFill>
              </a:rPr>
              <a:t>unfettered capitalism</a:t>
            </a:r>
            <a:r>
              <a:rPr lang="en-US" dirty="0">
                <a:solidFill>
                  <a:srgbClr val="FFC000"/>
                </a:solidFill>
              </a:rPr>
              <a:t> on the </a:t>
            </a:r>
            <a:r>
              <a:rPr lang="en-US" dirty="0" smtClean="0">
                <a:solidFill>
                  <a:srgbClr val="FFC000"/>
                </a:solidFill>
              </a:rPr>
              <a:t>other</a:t>
            </a:r>
            <a:endParaRPr lang="en-US" dirty="0">
              <a:solidFill>
                <a:srgbClr val="FFC00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Let us listen to what some acknowledged big names of the West, philosophers and opinion </a:t>
            </a:r>
            <a:r>
              <a:rPr lang="en-US" dirty="0" smtClean="0"/>
              <a:t>makers-- are </a:t>
            </a:r>
            <a:r>
              <a:rPr lang="en-US" dirty="0"/>
              <a:t>saying on the </a:t>
            </a:r>
            <a:r>
              <a:rPr lang="en-US" dirty="0" smtClean="0"/>
              <a:t>subject:</a:t>
            </a: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Views of Oswald Spengler and Arnold Toynbee—Noted Historians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very title of </a:t>
            </a:r>
            <a:r>
              <a:rPr lang="en-US" dirty="0" err="1" smtClean="0"/>
              <a:t>Spenglers</a:t>
            </a:r>
            <a:r>
              <a:rPr lang="en-US" dirty="0" smtClean="0"/>
              <a:t> monumental </a:t>
            </a:r>
            <a:r>
              <a:rPr lang="en-US" dirty="0" smtClean="0">
                <a:solidFill>
                  <a:srgbClr val="FFC000"/>
                </a:solidFill>
              </a:rPr>
              <a:t>“Decline of the West” </a:t>
            </a:r>
            <a:r>
              <a:rPr lang="en-US" dirty="0" smtClean="0"/>
              <a:t>published in 1926 underlines the thesis of my talk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10 volume magnum opus by Toynbee,  </a:t>
            </a:r>
            <a:r>
              <a:rPr lang="en-US" i="1" dirty="0" smtClean="0">
                <a:solidFill>
                  <a:srgbClr val="FFC000"/>
                </a:solidFill>
              </a:rPr>
              <a:t>A Study of History </a:t>
            </a:r>
            <a:r>
              <a:rPr lang="en-US" dirty="0" smtClean="0"/>
              <a:t>written around 1950’s at the peak of Western dominance also highlights its </a:t>
            </a:r>
            <a:r>
              <a:rPr lang="en-US" dirty="0" smtClean="0">
                <a:solidFill>
                  <a:srgbClr val="00B0F0"/>
                </a:solidFill>
              </a:rPr>
              <a:t>decline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Berzhinsky</a:t>
            </a:r>
            <a:r>
              <a:rPr lang="en-US" dirty="0" smtClean="0"/>
              <a:t> – National Security Advisor to Carter and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467600" cy="3810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err="1" smtClean="0">
                <a:solidFill>
                  <a:srgbClr val="FFC000"/>
                </a:solidFill>
              </a:rPr>
              <a:t>Zbignew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Berzhinsky</a:t>
            </a:r>
            <a:r>
              <a:rPr lang="en-US" sz="2400" dirty="0">
                <a:solidFill>
                  <a:srgbClr val="FFC000"/>
                </a:solidFill>
              </a:rPr>
              <a:t>, </a:t>
            </a:r>
            <a:r>
              <a:rPr lang="en-US" sz="2400" dirty="0" smtClean="0"/>
              <a:t>who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smtClean="0"/>
              <a:t>once </a:t>
            </a:r>
            <a:r>
              <a:rPr lang="en-US" sz="2400" dirty="0"/>
              <a:t>predicted the downfall of </a:t>
            </a:r>
            <a:r>
              <a:rPr lang="en-US" sz="2400" dirty="0" smtClean="0"/>
              <a:t>USSR, </a:t>
            </a:r>
            <a:r>
              <a:rPr lang="en-US" sz="2400" b="1" dirty="0">
                <a:solidFill>
                  <a:srgbClr val="FFC000"/>
                </a:solidFill>
              </a:rPr>
              <a:t>predicts the downfall of US </a:t>
            </a:r>
            <a:r>
              <a:rPr lang="en-US" sz="2400" dirty="0" smtClean="0"/>
              <a:t>in the </a:t>
            </a:r>
            <a:r>
              <a:rPr lang="en-US" sz="2400" dirty="0"/>
              <a:t>near future </a:t>
            </a:r>
            <a:r>
              <a:rPr lang="en-US" sz="2400" dirty="0" smtClean="0"/>
              <a:t>too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 smtClean="0"/>
              <a:t>He </a:t>
            </a:r>
            <a:r>
              <a:rPr lang="en-US" sz="2400" dirty="0"/>
              <a:t>says </a:t>
            </a:r>
            <a:r>
              <a:rPr lang="en-US" sz="2400" dirty="0" smtClean="0"/>
              <a:t>that the </a:t>
            </a:r>
            <a:r>
              <a:rPr lang="en-US" sz="2400" dirty="0"/>
              <a:t>US is passing through </a:t>
            </a:r>
            <a:r>
              <a:rPr lang="en-US" sz="2400" dirty="0" smtClean="0"/>
              <a:t>a similar </a:t>
            </a:r>
            <a:r>
              <a:rPr lang="en-US" sz="2400" dirty="0"/>
              <a:t>path of events once </a:t>
            </a:r>
            <a:r>
              <a:rPr lang="en-US" sz="2400" dirty="0" smtClean="0"/>
              <a:t>encountered by the USSR and </a:t>
            </a:r>
            <a:r>
              <a:rPr lang="en-US" sz="2400" dirty="0"/>
              <a:t>surely US would disintegrate </a:t>
            </a:r>
            <a:r>
              <a:rPr lang="en-US" sz="2400" dirty="0" smtClean="0"/>
              <a:t>soon</a:t>
            </a:r>
            <a:r>
              <a:rPr lang="en-US" sz="2400" dirty="0">
                <a:solidFill>
                  <a:srgbClr val="FFC000"/>
                </a:solidFill>
              </a:rPr>
              <a:t/>
            </a:r>
            <a:br>
              <a:rPr lang="en-US" sz="2400" dirty="0">
                <a:solidFill>
                  <a:srgbClr val="FFC000"/>
                </a:solidFill>
              </a:rPr>
            </a:b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Jacques </a:t>
            </a:r>
            <a:r>
              <a:rPr lang="en-US" sz="3200" dirty="0" err="1" smtClean="0"/>
              <a:t>Attali</a:t>
            </a:r>
            <a:r>
              <a:rPr lang="en-US" sz="3200" dirty="0" smtClean="0"/>
              <a:t> – Ex President of European Development Bank/Advisor French President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486400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Despite the prevalent belief that the </a:t>
            </a:r>
            <a:r>
              <a:rPr lang="en-US" sz="2400" i="1" dirty="0" smtClean="0">
                <a:solidFill>
                  <a:srgbClr val="00B0F0"/>
                </a:solidFill>
              </a:rPr>
              <a:t>market economy and democracy combine to form a perpetual motion machine </a:t>
            </a:r>
            <a:r>
              <a:rPr lang="en-US" sz="2400" i="1" dirty="0" smtClean="0"/>
              <a:t>that propels human progress, these two values on their own are in fact </a:t>
            </a:r>
            <a:r>
              <a:rPr lang="en-US" sz="2400" i="1" dirty="0" smtClean="0">
                <a:solidFill>
                  <a:srgbClr val="00B0F0"/>
                </a:solidFill>
              </a:rPr>
              <a:t>incapable of sustaining </a:t>
            </a:r>
            <a:r>
              <a:rPr lang="en-US" sz="2400" i="1" dirty="0" smtClean="0"/>
              <a:t>any civilization. Both </a:t>
            </a:r>
            <a:r>
              <a:rPr lang="en-US" sz="2400" i="1" dirty="0" smtClean="0">
                <a:solidFill>
                  <a:srgbClr val="00B0F0"/>
                </a:solidFill>
              </a:rPr>
              <a:t>are riddled with weaknesses</a:t>
            </a:r>
            <a:r>
              <a:rPr lang="en-US" sz="2400" i="1" dirty="0" smtClean="0"/>
              <a:t> and are increasingly likely to breakdown. Unless the West, and increasingly its self appointed leader, the United States, begins to recognize </a:t>
            </a:r>
            <a:r>
              <a:rPr lang="en-US" sz="2400" i="1" dirty="0" smtClean="0">
                <a:solidFill>
                  <a:srgbClr val="00B0F0"/>
                </a:solidFill>
              </a:rPr>
              <a:t>the short comings of the market economy and democracy</a:t>
            </a:r>
            <a:r>
              <a:rPr lang="en-US" sz="2400" i="1" dirty="0" smtClean="0"/>
              <a:t>, western civilization will gradually disintegrate and eventually self destruct.</a:t>
            </a:r>
          </a:p>
          <a:p>
            <a:endParaRPr lang="en-US" sz="2400" i="1" dirty="0" smtClean="0"/>
          </a:p>
          <a:p>
            <a:r>
              <a:rPr lang="en-US" sz="2400" dirty="0" err="1" smtClean="0"/>
              <a:t>Attali</a:t>
            </a:r>
            <a:r>
              <a:rPr lang="en-US" sz="2400" dirty="0" smtClean="0"/>
              <a:t> further goes on to say:</a:t>
            </a:r>
          </a:p>
          <a:p>
            <a:pPr>
              <a:buNone/>
            </a:pPr>
            <a:r>
              <a:rPr lang="en-US" sz="2400" i="1" dirty="0" smtClean="0"/>
              <a:t>      The fact that the West may disagree with some aspects of Islam as applied in some countries - the status of women, for example - </a:t>
            </a:r>
            <a:r>
              <a:rPr lang="en-US" sz="2400" i="1" dirty="0" smtClean="0">
                <a:solidFill>
                  <a:srgbClr val="00B0F0"/>
                </a:solidFill>
              </a:rPr>
              <a:t>does </a:t>
            </a:r>
            <a:r>
              <a:rPr lang="en-US" sz="2400" i="1" u="sng" dirty="0" smtClean="0">
                <a:solidFill>
                  <a:srgbClr val="00B0F0"/>
                </a:solidFill>
              </a:rPr>
              <a:t>not mean that there is nothing to learn from Islamic</a:t>
            </a:r>
            <a:r>
              <a:rPr lang="en-US" sz="2400" i="1" dirty="0" smtClean="0">
                <a:solidFill>
                  <a:srgbClr val="00B0F0"/>
                </a:solidFill>
              </a:rPr>
              <a:t> </a:t>
            </a:r>
            <a:r>
              <a:rPr lang="en-US" sz="2400" i="1" u="sng" dirty="0" smtClean="0">
                <a:solidFill>
                  <a:srgbClr val="00B0F0"/>
                </a:solidFill>
              </a:rPr>
              <a:t>societies</a:t>
            </a:r>
            <a:r>
              <a:rPr lang="en-US" sz="2400" i="1" dirty="0" smtClean="0">
                <a:solidFill>
                  <a:srgbClr val="00B0F0"/>
                </a:solidFill>
              </a:rPr>
              <a:t>.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400" dirty="0" smtClean="0"/>
              <a:t> 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410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 smtClean="0"/>
              <a:t>“I now fear that </a:t>
            </a:r>
            <a:r>
              <a:rPr lang="en-US" sz="3400" i="1" dirty="0" smtClean="0">
                <a:solidFill>
                  <a:srgbClr val="00B0F0"/>
                </a:solidFill>
              </a:rPr>
              <a:t>laissez faire </a:t>
            </a:r>
            <a:r>
              <a:rPr lang="en-US" sz="3400" dirty="0" smtClean="0">
                <a:solidFill>
                  <a:srgbClr val="00B0F0"/>
                </a:solidFill>
              </a:rPr>
              <a:t>capitalism </a:t>
            </a:r>
            <a:r>
              <a:rPr lang="en-US" sz="3400" dirty="0" smtClean="0"/>
              <a:t>is endangering our open and democratic society.”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 smtClean="0"/>
              <a:t>“In social sciences, as distinct from natural sciences, </a:t>
            </a:r>
            <a:r>
              <a:rPr lang="en-US" sz="3400" dirty="0" smtClean="0">
                <a:solidFill>
                  <a:srgbClr val="00B0F0"/>
                </a:solidFill>
              </a:rPr>
              <a:t>perceptions</a:t>
            </a:r>
            <a:r>
              <a:rPr lang="en-US" sz="3400" dirty="0" smtClean="0"/>
              <a:t> help to determine reality and facts do not necessarily constitute reliable criteria for judging the truth of statements.”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 smtClean="0"/>
              <a:t>“I contend that open society may be threatened from </a:t>
            </a:r>
            <a:r>
              <a:rPr lang="en-US" sz="3400" dirty="0" smtClean="0">
                <a:solidFill>
                  <a:srgbClr val="00B0F0"/>
                </a:solidFill>
              </a:rPr>
              <a:t>excessive individualism</a:t>
            </a:r>
            <a:r>
              <a:rPr lang="en-US" sz="3400" dirty="0" smtClean="0"/>
              <a:t>.”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 smtClean="0"/>
              <a:t>“Market values served to </a:t>
            </a:r>
            <a:r>
              <a:rPr lang="en-US" sz="3400" dirty="0" smtClean="0">
                <a:solidFill>
                  <a:srgbClr val="00B0F0"/>
                </a:solidFill>
              </a:rPr>
              <a:t>undermine</a:t>
            </a:r>
            <a:r>
              <a:rPr lang="en-US" sz="3400" dirty="0" smtClean="0"/>
              <a:t> traditional values.”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 smtClean="0"/>
              <a:t>“Unsure of what they stand for, people increasingly rely on </a:t>
            </a:r>
            <a:r>
              <a:rPr lang="en-US" sz="3400" dirty="0" smtClean="0">
                <a:solidFill>
                  <a:srgbClr val="00B0F0"/>
                </a:solidFill>
              </a:rPr>
              <a:t>money</a:t>
            </a:r>
            <a:r>
              <a:rPr lang="en-US" sz="3400" dirty="0" smtClean="0"/>
              <a:t> as the criterion of value.”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400" dirty="0" smtClean="0"/>
              <a:t>“The cult of success has replaced a belief in principles.  Society has lost its anchor.”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2672"/>
            <a:ext cx="8229600" cy="125272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George Soros, Capitalism Guru, on the Threat of Unbridled Capitalism -1/2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George Soros –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410200"/>
          </a:xfrm>
        </p:spPr>
        <p:txBody>
          <a:bodyPr>
            <a:noAutofit/>
          </a:bodyPr>
          <a:lstStyle/>
          <a:p>
            <a:r>
              <a:rPr lang="en-US" sz="2300" dirty="0" smtClean="0"/>
              <a:t>“</a:t>
            </a:r>
            <a:r>
              <a:rPr lang="en-US" sz="2300" i="1" dirty="0" smtClean="0"/>
              <a:t>Laissez-faire</a:t>
            </a:r>
            <a:r>
              <a:rPr lang="en-US" sz="2300" dirty="0" smtClean="0"/>
              <a:t> ideology has effectively banished income or wealth redistribution - the </a:t>
            </a:r>
            <a:r>
              <a:rPr lang="en-US" sz="2300" dirty="0" smtClean="0">
                <a:solidFill>
                  <a:srgbClr val="00B0F0"/>
                </a:solidFill>
              </a:rPr>
              <a:t>inequities</a:t>
            </a:r>
            <a:r>
              <a:rPr lang="en-US" sz="2300" dirty="0" smtClean="0"/>
              <a:t> can become intolerable.”</a:t>
            </a:r>
          </a:p>
          <a:p>
            <a:r>
              <a:rPr lang="en-US" sz="2300" dirty="0" smtClean="0"/>
              <a:t>“Social Darwinism - survival of the fittest - is one of the misconceptions in human affairs. </a:t>
            </a:r>
            <a:r>
              <a:rPr lang="en-US" sz="2300" dirty="0" smtClean="0">
                <a:solidFill>
                  <a:srgbClr val="00B0F0"/>
                </a:solidFill>
              </a:rPr>
              <a:t>Cooperation</a:t>
            </a:r>
            <a:r>
              <a:rPr lang="en-US" sz="2300" dirty="0" smtClean="0"/>
              <a:t> is as much a part of the system as </a:t>
            </a:r>
            <a:r>
              <a:rPr lang="en-US" sz="2300" dirty="0" smtClean="0">
                <a:solidFill>
                  <a:srgbClr val="00B0F0"/>
                </a:solidFill>
              </a:rPr>
              <a:t>competition</a:t>
            </a:r>
            <a:r>
              <a:rPr lang="en-US" sz="2300" dirty="0" smtClean="0"/>
              <a:t>.”</a:t>
            </a:r>
          </a:p>
          <a:p>
            <a:r>
              <a:rPr lang="en-US" sz="2300" dirty="0" smtClean="0"/>
              <a:t>“With the end of the cold war - which was an extremely stable arrangement - no new world order has taken its place. We have entered a period of </a:t>
            </a:r>
            <a:r>
              <a:rPr lang="en-US" sz="2300" dirty="0" smtClean="0">
                <a:solidFill>
                  <a:srgbClr val="00B0F0"/>
                </a:solidFill>
              </a:rPr>
              <a:t>disorder</a:t>
            </a:r>
            <a:r>
              <a:rPr lang="en-US" sz="2300" dirty="0" smtClean="0"/>
              <a:t>.”</a:t>
            </a:r>
          </a:p>
          <a:p>
            <a:r>
              <a:rPr lang="en-US" sz="2300" dirty="0" smtClean="0"/>
              <a:t>“As things stand, the </a:t>
            </a:r>
            <a:r>
              <a:rPr lang="en-US" sz="2300" dirty="0" smtClean="0">
                <a:solidFill>
                  <a:srgbClr val="00B0F0"/>
                </a:solidFill>
              </a:rPr>
              <a:t>global open society </a:t>
            </a:r>
            <a:r>
              <a:rPr lang="en-US" sz="2300" dirty="0" smtClean="0"/>
              <a:t>that prevails at present is likely to prove a temporary phenomenon.”</a:t>
            </a:r>
          </a:p>
          <a:p>
            <a:r>
              <a:rPr lang="en-US" sz="2300" dirty="0" smtClean="0"/>
              <a:t>“Laissez faire capitalism would lead to great </a:t>
            </a:r>
            <a:r>
              <a:rPr lang="en-US" sz="2300" dirty="0" smtClean="0">
                <a:solidFill>
                  <a:srgbClr val="00B0F0"/>
                </a:solidFill>
              </a:rPr>
              <a:t>instability</a:t>
            </a:r>
            <a:r>
              <a:rPr lang="en-US" sz="2300" dirty="0" smtClean="0"/>
              <a:t> and eventual breakdown.”</a:t>
            </a:r>
          </a:p>
          <a:p>
            <a:r>
              <a:rPr lang="en-US" sz="2300" dirty="0" smtClean="0"/>
              <a:t>“We now have 200 years of experience with the </a:t>
            </a:r>
            <a:r>
              <a:rPr lang="en-US" sz="2300" dirty="0" smtClean="0">
                <a:solidFill>
                  <a:srgbClr val="00B0F0"/>
                </a:solidFill>
              </a:rPr>
              <a:t>Age of Reason </a:t>
            </a:r>
            <a:r>
              <a:rPr lang="en-US" sz="2300" dirty="0" smtClean="0"/>
              <a:t>and as reasonable people we ought to recognize that Reason has its limitations.”</a:t>
            </a:r>
          </a:p>
          <a:p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Situation in India During 1700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Under </a:t>
            </a:r>
            <a:r>
              <a:rPr lang="en-US" dirty="0" smtClean="0">
                <a:solidFill>
                  <a:srgbClr val="FFC000"/>
                </a:solidFill>
              </a:rPr>
              <a:t>Shah </a:t>
            </a:r>
            <a:r>
              <a:rPr lang="en-US" dirty="0" err="1" smtClean="0">
                <a:solidFill>
                  <a:srgbClr val="FFC000"/>
                </a:solidFill>
              </a:rPr>
              <a:t>Jehan</a:t>
            </a:r>
            <a:r>
              <a:rPr lang="en-US" dirty="0" smtClean="0"/>
              <a:t>, most prosperous region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Under </a:t>
            </a:r>
            <a:r>
              <a:rPr lang="en-US" dirty="0" smtClean="0">
                <a:solidFill>
                  <a:srgbClr val="FFC000"/>
                </a:solidFill>
              </a:rPr>
              <a:t>Aurangzeb</a:t>
            </a:r>
            <a:r>
              <a:rPr lang="en-US" dirty="0" smtClean="0"/>
              <a:t>, </a:t>
            </a:r>
            <a:r>
              <a:rPr lang="en-US" dirty="0" err="1" smtClean="0"/>
              <a:t>Mughals</a:t>
            </a:r>
            <a:r>
              <a:rPr lang="en-US" dirty="0" smtClean="0"/>
              <a:t> were at their peak in territorial extent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New  York and Moscow were dots on the map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London, Paris and </a:t>
            </a:r>
            <a:r>
              <a:rPr lang="en-US" dirty="0"/>
              <a:t>B</a:t>
            </a:r>
            <a:r>
              <a:rPr lang="en-US" dirty="0" smtClean="0"/>
              <a:t>erlin were coming up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Agra, Delhi and Lahore were thriving cities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Slovaj</a:t>
            </a:r>
            <a:r>
              <a:rPr lang="en-US" dirty="0" smtClean="0"/>
              <a:t> </a:t>
            </a:r>
            <a:r>
              <a:rPr lang="en-US" dirty="0" err="1" smtClean="0"/>
              <a:t>Zizek</a:t>
            </a:r>
            <a:r>
              <a:rPr lang="en-US" dirty="0" smtClean="0"/>
              <a:t> – Political Philosopher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now the Slovenian political </a:t>
            </a:r>
            <a:r>
              <a:rPr lang="en-US" dirty="0" smtClean="0"/>
              <a:t>Philosopher, </a:t>
            </a:r>
            <a:r>
              <a:rPr lang="en-US" dirty="0" err="1" smtClean="0"/>
              <a:t>Slovaj</a:t>
            </a:r>
            <a:r>
              <a:rPr lang="en-US" dirty="0" smtClean="0"/>
              <a:t> </a:t>
            </a:r>
            <a:r>
              <a:rPr lang="en-US" dirty="0" err="1" smtClean="0"/>
              <a:t>Zizek</a:t>
            </a:r>
            <a:r>
              <a:rPr lang="en-US" dirty="0" smtClean="0"/>
              <a:t>, </a:t>
            </a:r>
            <a:r>
              <a:rPr lang="en-US" dirty="0"/>
              <a:t>talking of the need to go back to communism but of a variety different from that practiced in the 20</a:t>
            </a:r>
            <a:r>
              <a:rPr lang="en-US" baseline="30000" dirty="0"/>
              <a:t>th</a:t>
            </a:r>
            <a:r>
              <a:rPr lang="en-US" dirty="0"/>
              <a:t> century by Stalinists and other </a:t>
            </a:r>
            <a:r>
              <a:rPr lang="en-US" dirty="0" smtClean="0"/>
              <a:t>authoritarians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ILLS OF CAPITALISM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lies within the frame of Capitalism, and not any particular brand of it.</a:t>
            </a:r>
          </a:p>
          <a:p>
            <a:r>
              <a:rPr lang="en-US" dirty="0" smtClean="0"/>
              <a:t>As Marx said any Capitalist mode of Production is based on an exploitative relationship.</a:t>
            </a:r>
          </a:p>
          <a:p>
            <a:r>
              <a:rPr lang="en-US" dirty="0" smtClean="0"/>
              <a:t>Capitalism, Imperialism and exploitation are linked in the very nature of things.</a:t>
            </a:r>
          </a:p>
          <a:p>
            <a:r>
              <a:rPr lang="en-US" dirty="0" smtClean="0"/>
              <a:t>Capitalism promotes speculation and renter profits which makes bubbles inevitable.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Then Can We Meet the Crisis of the Modern Mind?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8280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FFC000"/>
                </a:solidFill>
              </a:rPr>
              <a:t>Bottoms-up knowledge </a:t>
            </a:r>
            <a:r>
              <a:rPr lang="en-US" dirty="0" smtClean="0"/>
              <a:t>acquired by mankind using its physical abilities and mental reasoning via science and technology has been dazzlingly successful, but it would be an error to treat it as all powerful.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FFC000"/>
                </a:solidFill>
              </a:rPr>
              <a:t>Top-down Knowledge </a:t>
            </a:r>
            <a:r>
              <a:rPr lang="en-US" dirty="0" smtClean="0"/>
              <a:t>emanates from the </a:t>
            </a:r>
            <a:r>
              <a:rPr lang="en-US" b="1" dirty="0" smtClean="0">
                <a:solidFill>
                  <a:srgbClr val="FFC000"/>
                </a:solidFill>
              </a:rPr>
              <a:t>Creator of the Universe VIA REVELATION</a:t>
            </a:r>
            <a:r>
              <a:rPr lang="en-US" dirty="0" smtClean="0"/>
              <a:t>, and tells us what we cannot know and measure, answering the big questions:  Why are we here? What lies beyond death? Matters which are beyond reach of the former.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dirty="0" smtClean="0">
                <a:solidFill>
                  <a:srgbClr val="FFC000"/>
                </a:solidFill>
              </a:rPr>
              <a:t>There is no conflict amongst the two and we need to make proper and full use of both resources.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Two Major Obstacles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Ingrained biases and prejudices of Christian Europe </a:t>
            </a:r>
            <a:r>
              <a:rPr lang="en-US" dirty="0" smtClean="0"/>
              <a:t>developed over past 1400 years against Islam and its Prophet and Qur’an.</a:t>
            </a:r>
          </a:p>
          <a:p>
            <a:pPr marL="633222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SzPct val="100000"/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Despicable behavior displayed by today’s nominal Muslims </a:t>
            </a:r>
            <a:r>
              <a:rPr lang="en-US" dirty="0" smtClean="0"/>
              <a:t>which has brought unjustified disrepute to the Qur’an.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Human thought (philosophy) is a very powerful tool, but it needs to be recognized that </a:t>
            </a:r>
            <a:r>
              <a:rPr lang="en-US" b="1" dirty="0" smtClean="0">
                <a:solidFill>
                  <a:srgbClr val="FFC000"/>
                </a:solidFill>
              </a:rPr>
              <a:t>unaided</a:t>
            </a:r>
            <a:r>
              <a:rPr lang="en-US" dirty="0" smtClean="0"/>
              <a:t> it will keep moving in circles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It is indeed a </a:t>
            </a:r>
            <a:r>
              <a:rPr lang="en-US" b="1" dirty="0" smtClean="0">
                <a:solidFill>
                  <a:srgbClr val="FFC000"/>
                </a:solidFill>
              </a:rPr>
              <a:t>strength of the Western Civilization </a:t>
            </a:r>
            <a:r>
              <a:rPr lang="en-US" dirty="0" smtClean="0"/>
              <a:t>that they are open enough to pick up signs of weakness in their apparently dominant days, as was artfully done by the Historian Prof. Arnold Toynbee in his </a:t>
            </a:r>
            <a:r>
              <a:rPr lang="en-US" i="1" dirty="0" smtClean="0"/>
              <a:t>Study of History </a:t>
            </a:r>
            <a:r>
              <a:rPr lang="en-US" dirty="0" smtClean="0">
                <a:solidFill>
                  <a:srgbClr val="FFC000"/>
                </a:solidFill>
              </a:rPr>
              <a:t>pointing out the decline of the West nearly 50 years ago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Surely it is time that they see the writing on the wall and accept, in fact welcome, the option that has been there all along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Dire Need of an Instructional Manual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Mankind is in dire need of an </a:t>
            </a:r>
            <a:r>
              <a:rPr lang="en-US" b="1" dirty="0" smtClean="0">
                <a:solidFill>
                  <a:srgbClr val="FFC000"/>
                </a:solidFill>
              </a:rPr>
              <a:t>“Instructions Manual”  from the “Designer of the System” </a:t>
            </a:r>
            <a:r>
              <a:rPr lang="en-US" dirty="0" smtClean="0"/>
              <a:t>containing guidance from the Conceiver, Maker, Sustainer and Creator of the Universe – available only through </a:t>
            </a:r>
            <a:r>
              <a:rPr lang="en-US" b="1" dirty="0" smtClean="0">
                <a:solidFill>
                  <a:srgbClr val="FFC000"/>
                </a:solidFill>
              </a:rPr>
              <a:t>authentic and genuine revelation </a:t>
            </a:r>
            <a:r>
              <a:rPr lang="en-US" dirty="0" smtClean="0"/>
              <a:t>that challenges man made religions, which indeed are, as correctly pointed out by Marx, nothing but an opiate for the people.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 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can now better see what the philosopher poet </a:t>
            </a:r>
            <a:r>
              <a:rPr lang="en-US" dirty="0" err="1" smtClean="0">
                <a:solidFill>
                  <a:srgbClr val="FFC000"/>
                </a:solidFill>
              </a:rPr>
              <a:t>Allama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Iqbal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meant when he said: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C000"/>
                </a:solidFill>
              </a:rPr>
              <a:t>ISLAM = COMMUNISM+ GOD 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Could this be what </a:t>
            </a:r>
            <a:r>
              <a:rPr lang="en-US" dirty="0" err="1" smtClean="0"/>
              <a:t>Slovaj</a:t>
            </a:r>
            <a:r>
              <a:rPr lang="en-US" dirty="0" smtClean="0"/>
              <a:t>  </a:t>
            </a:r>
            <a:r>
              <a:rPr lang="en-US" dirty="0" err="1" smtClean="0"/>
              <a:t>Zizek</a:t>
            </a:r>
            <a:r>
              <a:rPr lang="en-US" dirty="0" smtClean="0"/>
              <a:t> is groping for?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en-US" cap="small" dirty="0" smtClean="0"/>
              <a:t>Qur’an – What It Says About Itself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724401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A book of </a:t>
            </a:r>
            <a:r>
              <a:rPr lang="en-US" sz="1800" b="1" i="1" dirty="0" smtClean="0">
                <a:solidFill>
                  <a:srgbClr val="00B0F0"/>
                </a:solidFill>
              </a:rPr>
              <a:t>guidance</a:t>
            </a:r>
            <a:r>
              <a:rPr lang="en-US" sz="1800" dirty="0" smtClean="0"/>
              <a:t> in which there is no doubt</a:t>
            </a:r>
          </a:p>
          <a:p>
            <a:pPr lvl="0"/>
            <a:r>
              <a:rPr lang="en-US" sz="1800" dirty="0" smtClean="0"/>
              <a:t>Tells man what he knows not. A guidance for </a:t>
            </a:r>
            <a:r>
              <a:rPr lang="en-US" sz="1800" b="1" i="1" dirty="0" smtClean="0">
                <a:solidFill>
                  <a:srgbClr val="00B0F0"/>
                </a:solidFill>
              </a:rPr>
              <a:t>all times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800" b="1" i="1" dirty="0" smtClean="0">
                <a:solidFill>
                  <a:srgbClr val="00B0F0"/>
                </a:solidFill>
              </a:rPr>
              <a:t>all peoples</a:t>
            </a:r>
            <a:endParaRPr lang="en-US" sz="1800" dirty="0" smtClean="0">
              <a:solidFill>
                <a:srgbClr val="00B0F0"/>
              </a:solidFill>
            </a:endParaRPr>
          </a:p>
          <a:p>
            <a:pPr lvl="0"/>
            <a:r>
              <a:rPr lang="en-US" sz="1800" dirty="0" smtClean="0"/>
              <a:t>Comes straight from the Creator and Sustainer of the Universe - His </a:t>
            </a:r>
            <a:r>
              <a:rPr lang="en-US" sz="1800" b="1" i="1" dirty="0" smtClean="0">
                <a:solidFill>
                  <a:srgbClr val="00B0F0"/>
                </a:solidFill>
              </a:rPr>
              <a:t>literal</a:t>
            </a:r>
            <a:r>
              <a:rPr lang="en-US" sz="1800" dirty="0" smtClean="0"/>
              <a:t> word</a:t>
            </a:r>
          </a:p>
          <a:p>
            <a:pPr lvl="0"/>
            <a:r>
              <a:rPr lang="en-US" sz="1800" dirty="0" smtClean="0"/>
              <a:t>Challenges </a:t>
            </a:r>
            <a:r>
              <a:rPr lang="en-US" sz="1800" b="1" i="1" dirty="0" smtClean="0">
                <a:solidFill>
                  <a:srgbClr val="00B0F0"/>
                </a:solidFill>
              </a:rPr>
              <a:t>jinn and men</a:t>
            </a:r>
            <a:r>
              <a:rPr lang="en-US" sz="1800" dirty="0" smtClean="0">
                <a:solidFill>
                  <a:srgbClr val="00B0F0"/>
                </a:solidFill>
              </a:rPr>
              <a:t> </a:t>
            </a:r>
            <a:r>
              <a:rPr lang="en-US" sz="1800" dirty="0" smtClean="0"/>
              <a:t>to produce even a part like it -they will not be able to do so</a:t>
            </a:r>
          </a:p>
          <a:p>
            <a:pPr lvl="0"/>
            <a:r>
              <a:rPr lang="en-US" sz="1800" dirty="0" smtClean="0"/>
              <a:t>Relation of </a:t>
            </a:r>
            <a:r>
              <a:rPr lang="en-US" sz="1800" b="1" i="1" dirty="0" err="1" smtClean="0">
                <a:solidFill>
                  <a:srgbClr val="00B0F0"/>
                </a:solidFill>
              </a:rPr>
              <a:t>wahhy</a:t>
            </a:r>
            <a:r>
              <a:rPr lang="en-US" sz="1800" dirty="0" smtClean="0"/>
              <a:t> with </a:t>
            </a:r>
            <a:r>
              <a:rPr lang="en-US" sz="1800" b="1" i="1" dirty="0" smtClean="0">
                <a:solidFill>
                  <a:srgbClr val="00B0F0"/>
                </a:solidFill>
              </a:rPr>
              <a:t>reason</a:t>
            </a:r>
            <a:r>
              <a:rPr lang="en-US" sz="1800" dirty="0" smtClean="0"/>
              <a:t>. </a:t>
            </a:r>
            <a:r>
              <a:rPr lang="en-US" sz="1800" dirty="0" err="1" smtClean="0"/>
              <a:t>Wahhy</a:t>
            </a:r>
            <a:r>
              <a:rPr lang="en-US" sz="1800" dirty="0" smtClean="0"/>
              <a:t> is like light while reason is the eye-- one needs both to be able to see</a:t>
            </a:r>
          </a:p>
          <a:p>
            <a:pPr lvl="0"/>
            <a:r>
              <a:rPr lang="en-US" sz="1800" dirty="0" smtClean="0"/>
              <a:t>Discerning men cried for help (</a:t>
            </a:r>
            <a:r>
              <a:rPr lang="en-US" sz="1800" i="1" dirty="0" err="1" smtClean="0"/>
              <a:t>Sura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Fatiha</a:t>
            </a:r>
            <a:r>
              <a:rPr lang="en-US" sz="1800" dirty="0" smtClean="0"/>
              <a:t>).  Qur’an is Creator’s response as the culmination of guidance through a long line of Prophets</a:t>
            </a:r>
          </a:p>
          <a:p>
            <a:pPr lvl="0"/>
            <a:r>
              <a:rPr lang="en-US" sz="1800" dirty="0" smtClean="0"/>
              <a:t>The Qur’an is free from </a:t>
            </a:r>
            <a:r>
              <a:rPr lang="en-US" sz="1800" b="1" i="1" dirty="0" smtClean="0">
                <a:solidFill>
                  <a:srgbClr val="00B0F0"/>
                </a:solidFill>
              </a:rPr>
              <a:t>discrepancy</a:t>
            </a:r>
            <a:r>
              <a:rPr lang="en-US" sz="1800" dirty="0" smtClean="0"/>
              <a:t>.  It is divine - </a:t>
            </a:r>
            <a:r>
              <a:rPr lang="en-US" sz="1800" b="1" i="1" dirty="0" smtClean="0">
                <a:solidFill>
                  <a:srgbClr val="00B0F0"/>
                </a:solidFill>
              </a:rPr>
              <a:t>consistent</a:t>
            </a:r>
            <a:endParaRPr lang="en-US" sz="1800" dirty="0" smtClean="0">
              <a:solidFill>
                <a:srgbClr val="00B0F0"/>
              </a:solidFill>
            </a:endParaRPr>
          </a:p>
          <a:p>
            <a:pPr lvl="0"/>
            <a:r>
              <a:rPr lang="en-US" sz="1800" dirty="0" smtClean="0"/>
              <a:t>The Creator </a:t>
            </a:r>
            <a:r>
              <a:rPr lang="en-US" sz="1800" b="1" i="1" dirty="0" smtClean="0">
                <a:solidFill>
                  <a:srgbClr val="00B0F0"/>
                </a:solidFill>
              </a:rPr>
              <a:t>Himself</a:t>
            </a:r>
            <a:r>
              <a:rPr lang="en-US" sz="1800" dirty="0" smtClean="0"/>
              <a:t> is the guardian of this Book</a:t>
            </a:r>
          </a:p>
          <a:p>
            <a:pPr lvl="0"/>
            <a:r>
              <a:rPr lang="en-US" sz="1800" dirty="0" smtClean="0"/>
              <a:t>While providing abundant evidence of Creator’s existence it still leaves man with the final choice - in order not to take away man’s freedom</a:t>
            </a:r>
          </a:p>
          <a:p>
            <a:pPr lvl="0"/>
            <a:r>
              <a:rPr lang="en-US" sz="1800" dirty="0" smtClean="0"/>
              <a:t>It says look especially in these three areas for evidence of Creator:</a:t>
            </a:r>
          </a:p>
          <a:p>
            <a:r>
              <a:rPr lang="en-US" sz="1800" dirty="0" smtClean="0"/>
              <a:t>a)	Orderliness in the </a:t>
            </a:r>
            <a:r>
              <a:rPr lang="en-US" sz="1800" b="1" dirty="0" smtClean="0">
                <a:solidFill>
                  <a:srgbClr val="00B0F0"/>
                </a:solidFill>
              </a:rPr>
              <a:t>Universe</a:t>
            </a:r>
          </a:p>
          <a:p>
            <a:r>
              <a:rPr lang="en-US" sz="1800" dirty="0" smtClean="0"/>
              <a:t>b)	</a:t>
            </a:r>
            <a:r>
              <a:rPr lang="en-US" sz="1800" b="1" dirty="0" smtClean="0">
                <a:solidFill>
                  <a:srgbClr val="00B0F0"/>
                </a:solidFill>
              </a:rPr>
              <a:t>History</a:t>
            </a:r>
            <a:r>
              <a:rPr lang="en-US" sz="1800" dirty="0" smtClean="0"/>
              <a:t> of people of old</a:t>
            </a:r>
          </a:p>
          <a:p>
            <a:r>
              <a:rPr lang="en-US" sz="1800" dirty="0" smtClean="0"/>
              <a:t>c)	Look </a:t>
            </a:r>
            <a:r>
              <a:rPr lang="en-US" sz="1800" b="1" dirty="0" smtClean="0">
                <a:solidFill>
                  <a:srgbClr val="00B0F0"/>
                </a:solidFill>
              </a:rPr>
              <a:t>within</a:t>
            </a:r>
            <a:r>
              <a:rPr lang="en-US" sz="1800" dirty="0" smtClean="0"/>
              <a:t> yourselves - study of human nature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835152"/>
          </a:xfrm>
        </p:spPr>
        <p:txBody>
          <a:bodyPr>
            <a:normAutofit fontScale="90000"/>
          </a:bodyPr>
          <a:lstStyle/>
          <a:p>
            <a:r>
              <a:rPr lang="en-US" cap="small" dirty="0" smtClean="0"/>
              <a:t/>
            </a:r>
            <a:br>
              <a:rPr lang="en-US" cap="small" dirty="0" smtClean="0"/>
            </a:br>
            <a:r>
              <a:rPr lang="en-US" cap="small" dirty="0" smtClean="0"/>
              <a:t>Qur’ans Relevance To Modern Life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5410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</a:pPr>
            <a:r>
              <a:rPr lang="en-US" sz="9600" dirty="0" smtClean="0"/>
              <a:t>Control of </a:t>
            </a:r>
            <a:r>
              <a:rPr lang="en-US" sz="9600" dirty="0" smtClean="0">
                <a:solidFill>
                  <a:srgbClr val="00B0F0"/>
                </a:solidFill>
              </a:rPr>
              <a:t>war</a:t>
            </a:r>
            <a:r>
              <a:rPr lang="en-US" sz="9600" dirty="0" smtClean="0"/>
              <a:t>—when weapons of mass destruction exist</a:t>
            </a:r>
          </a:p>
          <a:p>
            <a:pPr>
              <a:lnSpc>
                <a:spcPct val="140000"/>
              </a:lnSpc>
            </a:pPr>
            <a:r>
              <a:rPr lang="en-US" sz="9600" dirty="0" smtClean="0"/>
              <a:t>Control of </a:t>
            </a:r>
            <a:r>
              <a:rPr lang="en-US" sz="9600" dirty="0" smtClean="0">
                <a:solidFill>
                  <a:srgbClr val="00B0F0"/>
                </a:solidFill>
              </a:rPr>
              <a:t>environmental</a:t>
            </a:r>
            <a:r>
              <a:rPr lang="en-US" sz="9600" dirty="0" smtClean="0"/>
              <a:t> pollution and destruction</a:t>
            </a:r>
          </a:p>
          <a:p>
            <a:pPr>
              <a:lnSpc>
                <a:spcPct val="140000"/>
              </a:lnSpc>
            </a:pPr>
            <a:r>
              <a:rPr lang="en-US" sz="9600" dirty="0" smtClean="0">
                <a:solidFill>
                  <a:srgbClr val="00B0F0"/>
                </a:solidFill>
              </a:rPr>
              <a:t>Alienation from society</a:t>
            </a:r>
            <a:r>
              <a:rPr lang="en-US" sz="9600" dirty="0" smtClean="0"/>
              <a:t>—loneliness in New York (</a:t>
            </a:r>
            <a:r>
              <a:rPr lang="en-US" sz="9600" i="1" dirty="0" err="1" smtClean="0"/>
              <a:t>salaat</a:t>
            </a:r>
            <a:r>
              <a:rPr lang="en-US" sz="9600" dirty="0" smtClean="0"/>
              <a:t>)</a:t>
            </a:r>
          </a:p>
          <a:p>
            <a:pPr>
              <a:lnSpc>
                <a:spcPct val="140000"/>
              </a:lnSpc>
            </a:pPr>
            <a:r>
              <a:rPr lang="en-US" sz="9600" dirty="0" smtClean="0">
                <a:solidFill>
                  <a:srgbClr val="00B0F0"/>
                </a:solidFill>
              </a:rPr>
              <a:t>Excesses</a:t>
            </a:r>
            <a:r>
              <a:rPr lang="en-US" sz="9600" dirty="0" smtClean="0"/>
              <a:t> of free sex, alcoholism, drugs, AIDS, etc.      </a:t>
            </a:r>
          </a:p>
          <a:p>
            <a:pPr>
              <a:lnSpc>
                <a:spcPct val="140000"/>
              </a:lnSpc>
            </a:pPr>
            <a:r>
              <a:rPr lang="en-US" sz="9600" dirty="0" smtClean="0"/>
              <a:t>Preservation of the </a:t>
            </a:r>
            <a:r>
              <a:rPr lang="en-US" sz="9600" dirty="0" smtClean="0">
                <a:solidFill>
                  <a:srgbClr val="00B0F0"/>
                </a:solidFill>
              </a:rPr>
              <a:t>family unit</a:t>
            </a:r>
          </a:p>
          <a:p>
            <a:pPr>
              <a:lnSpc>
                <a:spcPct val="140000"/>
              </a:lnSpc>
            </a:pPr>
            <a:r>
              <a:rPr lang="en-US" sz="9600" dirty="0" smtClean="0">
                <a:solidFill>
                  <a:srgbClr val="00B0F0"/>
                </a:solidFill>
              </a:rPr>
              <a:t>Exploitation of the weak</a:t>
            </a:r>
            <a:r>
              <a:rPr lang="en-US" sz="9600" dirty="0" smtClean="0"/>
              <a:t>, women, poor and downtrodden</a:t>
            </a:r>
          </a:p>
          <a:p>
            <a:pPr>
              <a:lnSpc>
                <a:spcPct val="140000"/>
              </a:lnSpc>
            </a:pPr>
            <a:r>
              <a:rPr lang="en-US" sz="9600" dirty="0" smtClean="0">
                <a:solidFill>
                  <a:srgbClr val="00B0F0"/>
                </a:solidFill>
              </a:rPr>
              <a:t>Racism</a:t>
            </a:r>
            <a:r>
              <a:rPr lang="en-US" sz="9600" dirty="0" smtClean="0"/>
              <a:t>, meaning of chosen peoples</a:t>
            </a:r>
          </a:p>
          <a:p>
            <a:pPr>
              <a:lnSpc>
                <a:spcPct val="140000"/>
              </a:lnSpc>
            </a:pPr>
            <a:r>
              <a:rPr lang="en-US" sz="9600" dirty="0" smtClean="0">
                <a:solidFill>
                  <a:srgbClr val="00B0F0"/>
                </a:solidFill>
              </a:rPr>
              <a:t>Economic disparities</a:t>
            </a:r>
            <a:r>
              <a:rPr lang="en-US" sz="9600" dirty="0" smtClean="0"/>
              <a:t>, steep differentials</a:t>
            </a:r>
          </a:p>
          <a:p>
            <a:pPr>
              <a:lnSpc>
                <a:spcPct val="140000"/>
              </a:lnSpc>
            </a:pPr>
            <a:r>
              <a:rPr lang="en-US" sz="9600" dirty="0" smtClean="0"/>
              <a:t>Capitalism vs. Communism. </a:t>
            </a:r>
            <a:r>
              <a:rPr lang="en-US" sz="9600" dirty="0" smtClean="0">
                <a:solidFill>
                  <a:srgbClr val="00B0F0"/>
                </a:solidFill>
              </a:rPr>
              <a:t>Islam offers the middle way</a:t>
            </a:r>
          </a:p>
          <a:p>
            <a:pPr>
              <a:lnSpc>
                <a:spcPct val="140000"/>
              </a:lnSpc>
            </a:pPr>
            <a:r>
              <a:rPr lang="en-US" sz="9600" dirty="0" smtClean="0"/>
              <a:t>Private property, YES but as trustee and not as </a:t>
            </a:r>
            <a:r>
              <a:rPr lang="en-US" sz="9600" dirty="0" smtClean="0">
                <a:solidFill>
                  <a:srgbClr val="00B0F0"/>
                </a:solidFill>
              </a:rPr>
              <a:t>unbridled ownership</a:t>
            </a:r>
          </a:p>
          <a:p>
            <a:pPr>
              <a:lnSpc>
                <a:spcPct val="140000"/>
              </a:lnSpc>
            </a:pPr>
            <a:r>
              <a:rPr lang="en-US" sz="9600" dirty="0" smtClean="0"/>
              <a:t>Need for </a:t>
            </a:r>
            <a:r>
              <a:rPr lang="en-US" sz="9600" dirty="0" smtClean="0">
                <a:solidFill>
                  <a:srgbClr val="00B0F0"/>
                </a:solidFill>
              </a:rPr>
              <a:t>rule of law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Fast Forward to 1800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A message from the British Army Headquarter in Madras flashes out to London saying: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Tippu</a:t>
            </a:r>
            <a:r>
              <a:rPr lang="en-US" dirty="0" smtClean="0">
                <a:solidFill>
                  <a:srgbClr val="FFC000"/>
                </a:solidFill>
              </a:rPr>
              <a:t> has fallen, India is ours.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err="1" smtClean="0">
                <a:solidFill>
                  <a:srgbClr val="00B0F0"/>
                </a:solidFill>
              </a:rPr>
              <a:t>Maharattas</a:t>
            </a:r>
            <a:r>
              <a:rPr lang="en-US" dirty="0" smtClean="0">
                <a:solidFill>
                  <a:srgbClr val="00B0F0"/>
                </a:solidFill>
              </a:rPr>
              <a:t>, Sikhs, Hyderabad, Kingdom of Oudh </a:t>
            </a:r>
            <a:r>
              <a:rPr lang="en-US" dirty="0" smtClean="0"/>
              <a:t>were still in power, but the British knew what they were talking about and India did become theirs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What happened around that time?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C000"/>
                </a:solidFill>
              </a:rPr>
              <a:t>Europe was on the march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Islamic Capitalism </a:t>
            </a:r>
            <a:r>
              <a:rPr lang="en-US" sz="2400" dirty="0" smtClean="0"/>
              <a:t>(Wikipedia)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FFC000"/>
                </a:solidFill>
              </a:rPr>
              <a:t>The origins of capitalism and free markets can be traced back to the Islamic Golden Age </a:t>
            </a:r>
            <a:r>
              <a:rPr lang="en-US" sz="2000" dirty="0" smtClean="0"/>
              <a:t>where the first market economy and earliest forms of merchant capitalism took root between the 8th–12th centuries, which some refer to as "Islamic capitalism”.</a:t>
            </a:r>
          </a:p>
          <a:p>
            <a:r>
              <a:rPr lang="en-US" sz="2000" dirty="0" smtClean="0"/>
              <a:t>Innovative new business techniques and forms of business organization were introduced by economists, merchants, and traders during this time. </a:t>
            </a:r>
          </a:p>
          <a:p>
            <a:r>
              <a:rPr lang="en-US" sz="2000" dirty="0" smtClean="0"/>
              <a:t>Such innovations included </a:t>
            </a:r>
            <a:r>
              <a:rPr lang="en-US" sz="2000" dirty="0" smtClean="0">
                <a:solidFill>
                  <a:srgbClr val="FFC000"/>
                </a:solidFill>
              </a:rPr>
              <a:t>the earliest trading companies</a:t>
            </a:r>
            <a:r>
              <a:rPr lang="en-US" sz="2000" dirty="0" smtClean="0"/>
              <a:t>, big businesses, </a:t>
            </a:r>
            <a:r>
              <a:rPr lang="en-US" sz="2000" dirty="0" smtClean="0">
                <a:solidFill>
                  <a:srgbClr val="FFC000"/>
                </a:solidFill>
              </a:rPr>
              <a:t>contracts</a:t>
            </a:r>
            <a:r>
              <a:rPr lang="en-US" sz="2000" dirty="0" smtClean="0"/>
              <a:t>, bills of exchange, long-distance international trade, the first forms of partnerships such as limited partnerships (</a:t>
            </a:r>
            <a:r>
              <a:rPr lang="en-US" sz="2000" i="1" dirty="0" err="1" smtClean="0"/>
              <a:t>mudaraba</a:t>
            </a:r>
            <a:r>
              <a:rPr lang="en-US" sz="2000" dirty="0" smtClean="0"/>
              <a:t>), and the earliest forms of credit, debt, profit, loss, capital, capital accumulation, circulating capital, capital expenditure, revenue, </a:t>
            </a:r>
            <a:r>
              <a:rPr lang="en-US" sz="2000" dirty="0" err="1" smtClean="0"/>
              <a:t>cheques</a:t>
            </a:r>
            <a:r>
              <a:rPr lang="en-US" sz="2000" dirty="0" smtClean="0"/>
              <a:t>, promissory notes, trusts, startup companies, savings accounts, transactional accounts, pawning, loaning, exchange rates, </a:t>
            </a:r>
            <a:r>
              <a:rPr lang="en-US" sz="2000" dirty="0" smtClean="0">
                <a:solidFill>
                  <a:srgbClr val="FFC000"/>
                </a:solidFill>
              </a:rPr>
              <a:t>bankers</a:t>
            </a:r>
            <a:r>
              <a:rPr lang="en-US" sz="2000" dirty="0" smtClean="0"/>
              <a:t>, money changers, ledgers, deposits, assignments, the double-entry bookkeeping system, and </a:t>
            </a:r>
            <a:r>
              <a:rPr lang="en-US" sz="2000" dirty="0" smtClean="0">
                <a:solidFill>
                  <a:srgbClr val="FFC000"/>
                </a:solidFill>
              </a:rPr>
              <a:t>lawsuits</a:t>
            </a:r>
            <a:r>
              <a:rPr lang="en-US" sz="2000" dirty="0" smtClean="0"/>
              <a:t>.</a:t>
            </a:r>
          </a:p>
          <a:p>
            <a:r>
              <a:rPr lang="en-US" sz="2000" dirty="0" smtClean="0">
                <a:solidFill>
                  <a:srgbClr val="FFC000"/>
                </a:solidFill>
              </a:rPr>
              <a:t>Many of these early capitalist concepts were adopted and further advanced in medieval Europe</a:t>
            </a:r>
            <a:r>
              <a:rPr lang="en-US" sz="2000" dirty="0" smtClean="0"/>
              <a:t> from the 13th century onwards.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5410200"/>
          </a:xfrm>
        </p:spPr>
        <p:txBody>
          <a:bodyPr>
            <a:noAutofit/>
          </a:bodyPr>
          <a:lstStyle/>
          <a:p>
            <a:pPr lvl="0"/>
            <a:r>
              <a:rPr lang="en-US" sz="2300" dirty="0" smtClean="0"/>
              <a:t>Supremacy of law, </a:t>
            </a:r>
            <a:r>
              <a:rPr lang="en-US" sz="2300" b="1" i="1" dirty="0" smtClean="0">
                <a:solidFill>
                  <a:srgbClr val="00B0F0"/>
                </a:solidFill>
              </a:rPr>
              <a:t>Magna </a:t>
            </a:r>
            <a:r>
              <a:rPr lang="en-US" sz="2300" b="1" i="1" dirty="0" err="1" smtClean="0">
                <a:solidFill>
                  <a:srgbClr val="00B0F0"/>
                </a:solidFill>
              </a:rPr>
              <a:t>Carta</a:t>
            </a:r>
            <a:r>
              <a:rPr lang="en-US" sz="2300" dirty="0" smtClean="0">
                <a:solidFill>
                  <a:srgbClr val="00B0F0"/>
                </a:solidFill>
              </a:rPr>
              <a:t> </a:t>
            </a:r>
            <a:r>
              <a:rPr lang="en-US" sz="2300" dirty="0" smtClean="0"/>
              <a:t>- Human Rights</a:t>
            </a:r>
          </a:p>
          <a:p>
            <a:pPr lvl="0"/>
            <a:r>
              <a:rPr lang="en-US" sz="2300" dirty="0" smtClean="0"/>
              <a:t>Conduct of affairs through </a:t>
            </a:r>
            <a:r>
              <a:rPr lang="en-US" sz="2300" b="1" i="1" dirty="0" smtClean="0">
                <a:solidFill>
                  <a:srgbClr val="00B0F0"/>
                </a:solidFill>
              </a:rPr>
              <a:t>consultation</a:t>
            </a:r>
            <a:r>
              <a:rPr lang="en-US" sz="2300" dirty="0" smtClean="0"/>
              <a:t> – Democracy</a:t>
            </a:r>
          </a:p>
          <a:p>
            <a:pPr lvl="0"/>
            <a:r>
              <a:rPr lang="en-US" sz="2300" dirty="0" smtClean="0"/>
              <a:t>Ability of effective </a:t>
            </a:r>
            <a:r>
              <a:rPr lang="en-US" sz="2300" b="1" i="1" dirty="0" smtClean="0">
                <a:solidFill>
                  <a:srgbClr val="00B0F0"/>
                </a:solidFill>
              </a:rPr>
              <a:t>teamwork</a:t>
            </a:r>
            <a:endParaRPr lang="en-US" sz="2300" dirty="0" smtClean="0">
              <a:solidFill>
                <a:srgbClr val="00B0F0"/>
              </a:solidFill>
            </a:endParaRPr>
          </a:p>
          <a:p>
            <a:pPr lvl="0"/>
            <a:r>
              <a:rPr lang="en-US" sz="2300" dirty="0" smtClean="0"/>
              <a:t>Market economy and </a:t>
            </a:r>
            <a:r>
              <a:rPr lang="en-US" sz="2300" dirty="0" smtClean="0">
                <a:solidFill>
                  <a:srgbClr val="00B0F0"/>
                </a:solidFill>
              </a:rPr>
              <a:t>human resource </a:t>
            </a:r>
            <a:r>
              <a:rPr lang="en-US" sz="2300" dirty="0" smtClean="0"/>
              <a:t>development</a:t>
            </a:r>
          </a:p>
          <a:p>
            <a:pPr lvl="0"/>
            <a:r>
              <a:rPr lang="en-US" sz="2300" dirty="0" smtClean="0">
                <a:solidFill>
                  <a:srgbClr val="00B0F0"/>
                </a:solidFill>
              </a:rPr>
              <a:t>Widespread</a:t>
            </a:r>
            <a:r>
              <a:rPr lang="en-US" sz="2300" dirty="0" smtClean="0"/>
              <a:t> education/training</a:t>
            </a:r>
          </a:p>
          <a:p>
            <a:pPr lvl="0"/>
            <a:r>
              <a:rPr lang="en-US" sz="2300" dirty="0" smtClean="0"/>
              <a:t>Efficient </a:t>
            </a:r>
            <a:r>
              <a:rPr lang="en-US" sz="2300" b="1" i="1" dirty="0" smtClean="0">
                <a:solidFill>
                  <a:srgbClr val="00B0F0"/>
                </a:solidFill>
              </a:rPr>
              <a:t>management</a:t>
            </a:r>
            <a:r>
              <a:rPr lang="en-US" sz="2300" dirty="0" smtClean="0"/>
              <a:t> of their resources</a:t>
            </a:r>
          </a:p>
          <a:p>
            <a:pPr lvl="0"/>
            <a:r>
              <a:rPr lang="en-US" sz="2300" dirty="0" smtClean="0"/>
              <a:t>Dignity of labor</a:t>
            </a:r>
          </a:p>
          <a:p>
            <a:pPr lvl="0"/>
            <a:r>
              <a:rPr lang="en-US" sz="2300" dirty="0" smtClean="0"/>
              <a:t>Development of</a:t>
            </a:r>
            <a:r>
              <a:rPr lang="en-US" sz="2300" b="1" i="1" dirty="0" smtClean="0"/>
              <a:t> </a:t>
            </a:r>
            <a:r>
              <a:rPr lang="en-US" sz="2300" b="1" i="1" dirty="0" smtClean="0">
                <a:solidFill>
                  <a:srgbClr val="00B0F0"/>
                </a:solidFill>
              </a:rPr>
              <a:t>intellect, science and technology</a:t>
            </a:r>
            <a:endParaRPr lang="en-US" sz="2300" dirty="0" smtClean="0">
              <a:solidFill>
                <a:srgbClr val="00B0F0"/>
              </a:solidFill>
            </a:endParaRPr>
          </a:p>
          <a:p>
            <a:pPr lvl="0"/>
            <a:r>
              <a:rPr lang="en-US" sz="2300" b="1" i="1" dirty="0" smtClean="0">
                <a:solidFill>
                  <a:srgbClr val="00B0F0"/>
                </a:solidFill>
              </a:rPr>
              <a:t>Military strength</a:t>
            </a:r>
            <a:r>
              <a:rPr lang="en-US" sz="2300" dirty="0" smtClean="0"/>
              <a:t>, desire for exploration and enquiry</a:t>
            </a:r>
          </a:p>
          <a:p>
            <a:pPr lvl="0"/>
            <a:r>
              <a:rPr lang="en-US" sz="2300" dirty="0" smtClean="0"/>
              <a:t>Establishment of a </a:t>
            </a:r>
            <a:r>
              <a:rPr lang="en-US" sz="2300" b="1" i="1" dirty="0" smtClean="0">
                <a:solidFill>
                  <a:srgbClr val="00B0F0"/>
                </a:solidFill>
              </a:rPr>
              <a:t>welfare system</a:t>
            </a:r>
            <a:endParaRPr lang="en-US" sz="2300" dirty="0" smtClean="0">
              <a:solidFill>
                <a:srgbClr val="00B0F0"/>
              </a:solidFill>
            </a:endParaRPr>
          </a:p>
          <a:p>
            <a:pPr lvl="0"/>
            <a:r>
              <a:rPr lang="en-US" sz="2300" dirty="0" smtClean="0"/>
              <a:t>Increasing </a:t>
            </a:r>
            <a:r>
              <a:rPr lang="en-US" sz="2300" b="1" dirty="0" smtClean="0">
                <a:solidFill>
                  <a:srgbClr val="00B0F0"/>
                </a:solidFill>
              </a:rPr>
              <a:t>respect</a:t>
            </a:r>
            <a:r>
              <a:rPr lang="en-US" sz="2300" b="1" dirty="0" smtClean="0"/>
              <a:t> for the </a:t>
            </a:r>
            <a:r>
              <a:rPr lang="en-US" sz="2300" b="1" i="1" dirty="0" smtClean="0">
                <a:solidFill>
                  <a:srgbClr val="00B0F0"/>
                </a:solidFill>
              </a:rPr>
              <a:t>environment</a:t>
            </a:r>
            <a:endParaRPr lang="en-US" sz="2300" dirty="0" smtClean="0">
              <a:solidFill>
                <a:srgbClr val="00B0F0"/>
              </a:solidFill>
            </a:endParaRPr>
          </a:p>
          <a:p>
            <a:pPr lvl="0"/>
            <a:r>
              <a:rPr lang="en-US" sz="2300" dirty="0" smtClean="0"/>
              <a:t>Ability and </a:t>
            </a:r>
            <a:r>
              <a:rPr lang="en-US" sz="2300" b="1" i="1" dirty="0" smtClean="0">
                <a:solidFill>
                  <a:srgbClr val="00B0F0"/>
                </a:solidFill>
              </a:rPr>
              <a:t>flexibility to analyze</a:t>
            </a:r>
            <a:r>
              <a:rPr lang="en-US" sz="2300" dirty="0" smtClean="0">
                <a:solidFill>
                  <a:srgbClr val="00B0F0"/>
                </a:solidFill>
              </a:rPr>
              <a:t> </a:t>
            </a:r>
            <a:r>
              <a:rPr lang="en-US" sz="2300" dirty="0" smtClean="0"/>
              <a:t>experiences and learn from them</a:t>
            </a:r>
          </a:p>
          <a:p>
            <a:r>
              <a:rPr lang="en-US" sz="2300" dirty="0" smtClean="0"/>
              <a:t>Rule of Law</a:t>
            </a:r>
          </a:p>
          <a:p>
            <a:r>
              <a:rPr lang="en-US" sz="2300" dirty="0" smtClean="0"/>
              <a:t>Discipline</a:t>
            </a:r>
          </a:p>
          <a:p>
            <a:r>
              <a:rPr lang="en-US" sz="2300" dirty="0" smtClean="0"/>
              <a:t>Liberty, </a:t>
            </a:r>
            <a:r>
              <a:rPr lang="en-US" sz="2300" dirty="0" err="1" smtClean="0"/>
              <a:t>egality</a:t>
            </a:r>
            <a:r>
              <a:rPr lang="en-US" sz="2300" dirty="0" smtClean="0"/>
              <a:t>, fraternity </a:t>
            </a:r>
          </a:p>
          <a:p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Western Civilization - Strengths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Western Civilization - 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7150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sz="6700" dirty="0" smtClean="0">
                <a:solidFill>
                  <a:srgbClr val="00B0F0"/>
                </a:solidFill>
              </a:rPr>
              <a:t>Excessive</a:t>
            </a:r>
            <a:r>
              <a:rPr lang="en-US" sz="6700" dirty="0" smtClean="0"/>
              <a:t> reliance on human intellect (treat it as all powerful) - even </a:t>
            </a:r>
            <a:r>
              <a:rPr lang="en-US" sz="6700" dirty="0" smtClean="0">
                <a:solidFill>
                  <a:srgbClr val="00B0F0"/>
                </a:solidFill>
              </a:rPr>
              <a:t>deny</a:t>
            </a:r>
            <a:r>
              <a:rPr lang="en-US" sz="6700" dirty="0" smtClean="0"/>
              <a:t> Creator</a:t>
            </a:r>
          </a:p>
          <a:p>
            <a:pPr lvl="0">
              <a:lnSpc>
                <a:spcPct val="120000"/>
              </a:lnSpc>
            </a:pPr>
            <a:r>
              <a:rPr lang="en-US" sz="6700" dirty="0" smtClean="0">
                <a:solidFill>
                  <a:srgbClr val="00B0F0"/>
                </a:solidFill>
              </a:rPr>
              <a:t>Break down </a:t>
            </a:r>
            <a:r>
              <a:rPr lang="en-US" sz="6700" dirty="0" smtClean="0"/>
              <a:t>of the family system</a:t>
            </a:r>
          </a:p>
          <a:p>
            <a:pPr lvl="0">
              <a:lnSpc>
                <a:spcPct val="120000"/>
              </a:lnSpc>
            </a:pPr>
            <a:r>
              <a:rPr lang="en-US" sz="6700" dirty="0" smtClean="0">
                <a:solidFill>
                  <a:srgbClr val="00B0F0"/>
                </a:solidFill>
              </a:rPr>
              <a:t>Materialism</a:t>
            </a:r>
            <a:r>
              <a:rPr lang="en-US" sz="6700" dirty="0" smtClean="0"/>
              <a:t>, licentiousness, hedonism</a:t>
            </a:r>
          </a:p>
          <a:p>
            <a:pPr lvl="0">
              <a:lnSpc>
                <a:spcPct val="120000"/>
              </a:lnSpc>
            </a:pPr>
            <a:r>
              <a:rPr lang="en-US" sz="6700" dirty="0" smtClean="0"/>
              <a:t>Drugs, alcoholism and preoccupation with sex and lately devious sex</a:t>
            </a:r>
          </a:p>
          <a:p>
            <a:pPr lvl="0">
              <a:lnSpc>
                <a:spcPct val="120000"/>
              </a:lnSpc>
            </a:pPr>
            <a:r>
              <a:rPr lang="en-US" sz="6700" dirty="0" smtClean="0">
                <a:solidFill>
                  <a:srgbClr val="00B0F0"/>
                </a:solidFill>
              </a:rPr>
              <a:t>Alienation</a:t>
            </a:r>
            <a:r>
              <a:rPr lang="en-US" sz="6700" dirty="0" smtClean="0"/>
              <a:t> leading to wanton </a:t>
            </a:r>
            <a:r>
              <a:rPr lang="en-US" sz="6700" dirty="0" smtClean="0">
                <a:solidFill>
                  <a:srgbClr val="00B0F0"/>
                </a:solidFill>
              </a:rPr>
              <a:t>violence</a:t>
            </a:r>
            <a:r>
              <a:rPr lang="en-US" sz="6700" dirty="0" smtClean="0"/>
              <a:t> against society and self (suicide)</a:t>
            </a:r>
          </a:p>
          <a:p>
            <a:pPr lvl="0">
              <a:lnSpc>
                <a:spcPct val="120000"/>
              </a:lnSpc>
            </a:pPr>
            <a:r>
              <a:rPr lang="en-US" sz="6700" dirty="0" smtClean="0">
                <a:solidFill>
                  <a:srgbClr val="00B0F0"/>
                </a:solidFill>
              </a:rPr>
              <a:t>Denial</a:t>
            </a:r>
            <a:r>
              <a:rPr lang="en-US" sz="6700" dirty="0" smtClean="0"/>
              <a:t> of equal rights to others - Indians, Aborigines, and Blacks</a:t>
            </a:r>
          </a:p>
          <a:p>
            <a:pPr lvl="0">
              <a:lnSpc>
                <a:spcPct val="120000"/>
              </a:lnSpc>
            </a:pPr>
            <a:r>
              <a:rPr lang="en-US" sz="6700" dirty="0" smtClean="0">
                <a:solidFill>
                  <a:srgbClr val="00B0F0"/>
                </a:solidFill>
              </a:rPr>
              <a:t>Weak belief/disbelief </a:t>
            </a:r>
            <a:r>
              <a:rPr lang="en-US" sz="6700" dirty="0" smtClean="0"/>
              <a:t>in the Creator and the Hereafter</a:t>
            </a:r>
          </a:p>
          <a:p>
            <a:pPr lvl="0">
              <a:lnSpc>
                <a:spcPct val="120000"/>
              </a:lnSpc>
            </a:pPr>
            <a:r>
              <a:rPr lang="en-US" sz="6700" dirty="0" smtClean="0"/>
              <a:t>Advocacy of </a:t>
            </a:r>
            <a:r>
              <a:rPr lang="en-US" sz="6700" dirty="0" smtClean="0">
                <a:solidFill>
                  <a:srgbClr val="00B0F0"/>
                </a:solidFill>
              </a:rPr>
              <a:t>unbridled </a:t>
            </a:r>
            <a:r>
              <a:rPr lang="en-US" sz="6700" dirty="0" smtClean="0"/>
              <a:t>capitalism - </a:t>
            </a:r>
            <a:r>
              <a:rPr lang="en-US" sz="6700" i="1" dirty="0" err="1" smtClean="0">
                <a:solidFill>
                  <a:srgbClr val="00B0F0"/>
                </a:solidFill>
              </a:rPr>
              <a:t>riba</a:t>
            </a:r>
            <a:r>
              <a:rPr lang="en-US" sz="6700" dirty="0" smtClean="0"/>
              <a:t> (usury)</a:t>
            </a:r>
          </a:p>
          <a:p>
            <a:pPr>
              <a:lnSpc>
                <a:spcPct val="120000"/>
              </a:lnSpc>
              <a:buNone/>
            </a:pPr>
            <a:r>
              <a:rPr lang="en-US" sz="6700" dirty="0" smtClean="0"/>
              <a:t> 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ADD’L POINTS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entering the age of deception</a:t>
            </a:r>
          </a:p>
          <a:p>
            <a:r>
              <a:rPr lang="en-US" dirty="0" smtClean="0"/>
              <a:t>Could it be the “</a:t>
            </a:r>
            <a:r>
              <a:rPr lang="en-US" dirty="0" err="1" smtClean="0"/>
              <a:t>Dajjal</a:t>
            </a:r>
            <a:r>
              <a:rPr lang="en-US" dirty="0" smtClean="0"/>
              <a:t>” phenomenon?</a:t>
            </a:r>
          </a:p>
          <a:p>
            <a:r>
              <a:rPr lang="en-US" dirty="0" smtClean="0"/>
              <a:t>To be followed by the </a:t>
            </a:r>
            <a:r>
              <a:rPr lang="en-US" dirty="0" err="1" smtClean="0"/>
              <a:t>Mehdi</a:t>
            </a:r>
            <a:r>
              <a:rPr lang="en-US" dirty="0" smtClean="0"/>
              <a:t> Phenomenon!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Europe was Sprinting While India was Complacent and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382000" cy="462560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Voyages of discovery, conquest of the seas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Rise of spirit of enquiry, technology and science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Rise of the mercantilist class and trading companies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C000"/>
                </a:solidFill>
              </a:rPr>
              <a:t>Hanseatic League, Dutch East Indies Co., East India Co. of UK were flourishing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Feudalism of sleepy Northern Europe had been replaced by dynamic Capitalism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1857 – Scene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534400" cy="4625609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A recent Indian film </a:t>
            </a:r>
            <a:r>
              <a:rPr lang="en-US" dirty="0" smtClean="0">
                <a:solidFill>
                  <a:srgbClr val="00B0F0"/>
                </a:solidFill>
              </a:rPr>
              <a:t>“</a:t>
            </a:r>
            <a:r>
              <a:rPr lang="en-US" dirty="0" err="1" smtClean="0">
                <a:solidFill>
                  <a:srgbClr val="00B0F0"/>
                </a:solidFill>
              </a:rPr>
              <a:t>Mangal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Pande</a:t>
            </a:r>
            <a:r>
              <a:rPr lang="en-US" dirty="0" smtClean="0">
                <a:solidFill>
                  <a:srgbClr val="00B0F0"/>
                </a:solidFill>
              </a:rPr>
              <a:t>” </a:t>
            </a:r>
            <a:r>
              <a:rPr lang="en-US" dirty="0" smtClean="0"/>
              <a:t>shows the hero asking his friendly English officer:</a:t>
            </a:r>
          </a:p>
          <a:p>
            <a:pPr lvl="1" algn="ctr">
              <a:spcBef>
                <a:spcPts val="600"/>
              </a:spcBef>
              <a:buNone/>
            </a:pPr>
            <a:r>
              <a:rPr lang="en-US" dirty="0" smtClean="0">
                <a:solidFill>
                  <a:srgbClr val="FFC000"/>
                </a:solidFill>
              </a:rPr>
              <a:t> Sahib, can you explain to me just what is this “Company”?</a:t>
            </a:r>
          </a:p>
          <a:p>
            <a:pPr lvl="1" algn="ctr">
              <a:spcBef>
                <a:spcPts val="600"/>
              </a:spcBef>
              <a:buNone/>
            </a:pP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(</a:t>
            </a:r>
            <a:r>
              <a:rPr lang="en-US" i="1" dirty="0" smtClean="0">
                <a:solidFill>
                  <a:srgbClr val="FFC000"/>
                </a:solidFill>
              </a:rPr>
              <a:t>Sahib ye to </a:t>
            </a:r>
            <a:r>
              <a:rPr lang="en-US" i="1" dirty="0" err="1" smtClean="0">
                <a:solidFill>
                  <a:srgbClr val="FFC000"/>
                </a:solidFill>
              </a:rPr>
              <a:t>batao</a:t>
            </a:r>
            <a:r>
              <a:rPr lang="en-US" i="1" dirty="0" smtClean="0">
                <a:solidFill>
                  <a:srgbClr val="FFC000"/>
                </a:solidFill>
              </a:rPr>
              <a:t> ye company </a:t>
            </a:r>
            <a:r>
              <a:rPr lang="en-US" i="1" dirty="0" err="1" smtClean="0">
                <a:solidFill>
                  <a:srgbClr val="FFC000"/>
                </a:solidFill>
              </a:rPr>
              <a:t>hai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kya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cheez</a:t>
            </a:r>
            <a:r>
              <a:rPr lang="en-US" i="1" dirty="0" smtClean="0">
                <a:solidFill>
                  <a:srgbClr val="FFC000"/>
                </a:solidFill>
              </a:rPr>
              <a:t>?</a:t>
            </a:r>
            <a:r>
              <a:rPr lang="en-US" dirty="0" smtClean="0">
                <a:solidFill>
                  <a:srgbClr val="FFC000"/>
                </a:solidFill>
              </a:rPr>
              <a:t>)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 </a:t>
            </a:r>
            <a:r>
              <a:rPr lang="en-US" dirty="0" smtClean="0"/>
              <a:t>It means that Indians were so blissfully ignorant that having been thrashed by a trading  firm such as </a:t>
            </a:r>
            <a:r>
              <a:rPr lang="en-US" dirty="0" smtClean="0">
                <a:solidFill>
                  <a:srgbClr val="00B0F0"/>
                </a:solidFill>
              </a:rPr>
              <a:t>East India Company</a:t>
            </a:r>
            <a:r>
              <a:rPr lang="en-US" dirty="0" smtClean="0"/>
              <a:t>, they did not know what the Company </a:t>
            </a:r>
            <a:r>
              <a:rPr lang="en-US" i="1" dirty="0" err="1" smtClean="0"/>
              <a:t>bahadur</a:t>
            </a:r>
            <a:r>
              <a:rPr lang="en-US" dirty="0" smtClean="0"/>
              <a:t> stood for and how it worked.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1900 AD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B0F0"/>
                </a:solidFill>
              </a:rPr>
              <a:t>Capitalism</a:t>
            </a:r>
            <a:r>
              <a:rPr lang="en-US" dirty="0" smtClean="0"/>
              <a:t> around the world is at its peak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B0F0"/>
                </a:solidFill>
              </a:rPr>
              <a:t>Britannia</a:t>
            </a:r>
            <a:r>
              <a:rPr lang="en-US" dirty="0" smtClean="0"/>
              <a:t> rules the world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The sun truly and literally does not set over  one or another part of the </a:t>
            </a:r>
            <a:r>
              <a:rPr lang="en-US" dirty="0" smtClean="0">
                <a:solidFill>
                  <a:srgbClr val="00B0F0"/>
                </a:solidFill>
              </a:rPr>
              <a:t>British Empire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Devastating Effects of Capitalism and Colonialism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In barely a century or so, one of the richest, most </a:t>
            </a:r>
            <a:r>
              <a:rPr lang="en-US" dirty="0" smtClean="0"/>
              <a:t>prosperous </a:t>
            </a:r>
            <a:r>
              <a:rPr lang="en-US" dirty="0"/>
              <a:t>regions of the world that was </a:t>
            </a:r>
            <a:r>
              <a:rPr lang="en-US" dirty="0" err="1">
                <a:solidFill>
                  <a:srgbClr val="00B0F0"/>
                </a:solidFill>
              </a:rPr>
              <a:t>Mughal</a:t>
            </a:r>
            <a:r>
              <a:rPr lang="en-US" dirty="0">
                <a:solidFill>
                  <a:srgbClr val="00B0F0"/>
                </a:solidFill>
              </a:rPr>
              <a:t> India</a:t>
            </a:r>
            <a:r>
              <a:rPr lang="en-US" dirty="0"/>
              <a:t>, </a:t>
            </a:r>
            <a:r>
              <a:rPr lang="en-US" dirty="0" smtClean="0"/>
              <a:t>had </a:t>
            </a:r>
            <a:r>
              <a:rPr lang="en-US" dirty="0"/>
              <a:t>been reduced to one of the poorest regions of the world, </a:t>
            </a:r>
            <a:r>
              <a:rPr lang="en-US" dirty="0" smtClean="0"/>
              <a:t>via the clutches of </a:t>
            </a:r>
            <a:r>
              <a:rPr lang="en-US" dirty="0" smtClean="0">
                <a:solidFill>
                  <a:srgbClr val="00B0F0"/>
                </a:solidFill>
              </a:rPr>
              <a:t>Capitalist Colonialism</a:t>
            </a:r>
            <a:r>
              <a:rPr lang="en-US" dirty="0" smtClean="0"/>
              <a:t>, because </a:t>
            </a:r>
            <a:r>
              <a:rPr lang="en-US" dirty="0"/>
              <a:t>capitalism dictated that the colonies should only become the </a:t>
            </a:r>
            <a:r>
              <a:rPr lang="en-US" dirty="0">
                <a:solidFill>
                  <a:srgbClr val="00B0F0"/>
                </a:solidFill>
              </a:rPr>
              <a:t>suppliers of raw materials </a:t>
            </a:r>
            <a:r>
              <a:rPr lang="en-US" dirty="0"/>
              <a:t>and</a:t>
            </a:r>
            <a:r>
              <a:rPr lang="en-US" dirty="0">
                <a:solidFill>
                  <a:srgbClr val="00B0F0"/>
                </a:solidFill>
              </a:rPr>
              <a:t> consumers of </a:t>
            </a:r>
            <a:r>
              <a:rPr lang="en-US" dirty="0" smtClean="0">
                <a:solidFill>
                  <a:srgbClr val="00B0F0"/>
                </a:solidFill>
              </a:rPr>
              <a:t>finished products </a:t>
            </a:r>
            <a:r>
              <a:rPr lang="en-US" dirty="0" smtClean="0"/>
              <a:t>manufactured in the home countries.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Entry of Communism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Seeing the exploitation of labor in dungeon factories, </a:t>
            </a:r>
            <a:r>
              <a:rPr lang="en-US" dirty="0" smtClean="0">
                <a:solidFill>
                  <a:srgbClr val="00B0F0"/>
                </a:solidFill>
              </a:rPr>
              <a:t>Karl Marx </a:t>
            </a:r>
            <a:r>
              <a:rPr lang="en-US" dirty="0" smtClean="0"/>
              <a:t>writes around 1850 his now famous   </a:t>
            </a:r>
            <a:r>
              <a:rPr lang="en-US" i="1" dirty="0" smtClean="0">
                <a:solidFill>
                  <a:srgbClr val="00B0F0"/>
                </a:solidFill>
              </a:rPr>
              <a:t>Das </a:t>
            </a:r>
            <a:r>
              <a:rPr lang="en-US" i="1" dirty="0" err="1" smtClean="0">
                <a:solidFill>
                  <a:srgbClr val="00B0F0"/>
                </a:solidFill>
              </a:rPr>
              <a:t>Kapital</a:t>
            </a:r>
            <a:r>
              <a:rPr lang="en-US" i="1" dirty="0" smtClean="0">
                <a:solidFill>
                  <a:srgbClr val="00B0F0"/>
                </a:solidFill>
              </a:rPr>
              <a:t> ,</a:t>
            </a:r>
            <a:r>
              <a:rPr lang="en-US" dirty="0" smtClean="0"/>
              <a:t>stating that:</a:t>
            </a:r>
          </a:p>
          <a:p>
            <a:pPr lvl="1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3300" dirty="0" smtClean="0">
                <a:solidFill>
                  <a:srgbClr val="FFC000"/>
                </a:solidFill>
              </a:rPr>
              <a:t>It is economic factors which dictate political developments.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Class struggle lies at the bottom of every thing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Religion is the opiate of the people.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Their stirring slogan was: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FFC000"/>
                </a:solidFill>
              </a:rPr>
              <a:t>Workers of the world unite, you have nothing to loose but your chains.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Period of 1900 – 1950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Two World wars are fought within the body of </a:t>
            </a:r>
            <a:r>
              <a:rPr lang="en-US" dirty="0">
                <a:solidFill>
                  <a:srgbClr val="00B0F0"/>
                </a:solidFill>
              </a:rPr>
              <a:t>Western </a:t>
            </a:r>
            <a:r>
              <a:rPr lang="en-US" dirty="0" smtClean="0">
                <a:solidFill>
                  <a:srgbClr val="00B0F0"/>
                </a:solidFill>
              </a:rPr>
              <a:t>Capitalism</a:t>
            </a:r>
            <a:endParaRPr lang="en-US" dirty="0">
              <a:solidFill>
                <a:srgbClr val="00B0F0"/>
              </a:solidFill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One side calling itself </a:t>
            </a:r>
            <a:r>
              <a:rPr lang="en-US" dirty="0" smtClean="0"/>
              <a:t>liberal </a:t>
            </a:r>
            <a:r>
              <a:rPr lang="en-US" dirty="0"/>
              <a:t>and </a:t>
            </a:r>
            <a:r>
              <a:rPr lang="en-US" dirty="0" smtClean="0"/>
              <a:t>democratic (</a:t>
            </a:r>
            <a:r>
              <a:rPr lang="en-US" dirty="0" smtClean="0">
                <a:solidFill>
                  <a:srgbClr val="00B0F0"/>
                </a:solidFill>
              </a:rPr>
              <a:t>the </a:t>
            </a:r>
            <a:r>
              <a:rPr lang="en-US" dirty="0">
                <a:solidFill>
                  <a:srgbClr val="00B0F0"/>
                </a:solidFill>
              </a:rPr>
              <a:t>Allies</a:t>
            </a:r>
            <a:r>
              <a:rPr lang="en-US" dirty="0"/>
              <a:t>) and the other was dubbed </a:t>
            </a:r>
            <a:r>
              <a:rPr lang="en-US" dirty="0" smtClean="0"/>
              <a:t>authoritarian </a:t>
            </a:r>
            <a:r>
              <a:rPr lang="en-US" dirty="0"/>
              <a:t>and </a:t>
            </a:r>
            <a:r>
              <a:rPr lang="en-US" dirty="0" smtClean="0"/>
              <a:t>fascist </a:t>
            </a:r>
            <a:r>
              <a:rPr lang="en-US" dirty="0"/>
              <a:t>(</a:t>
            </a:r>
            <a:r>
              <a:rPr lang="en-US" dirty="0">
                <a:solidFill>
                  <a:srgbClr val="00B0F0"/>
                </a:solidFill>
              </a:rPr>
              <a:t>Axis of Germany and Italy</a:t>
            </a:r>
            <a:r>
              <a:rPr lang="en-US" dirty="0" smtClean="0"/>
              <a:t>)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B0F0"/>
                </a:solidFill>
              </a:rPr>
              <a:t>Soviet </a:t>
            </a:r>
            <a:r>
              <a:rPr lang="en-US" dirty="0">
                <a:solidFill>
                  <a:srgbClr val="00B0F0"/>
                </a:solidFill>
              </a:rPr>
              <a:t>union </a:t>
            </a:r>
            <a:r>
              <a:rPr lang="en-US" dirty="0"/>
              <a:t>under Stalin joins the </a:t>
            </a:r>
            <a:r>
              <a:rPr lang="en-US" dirty="0" smtClean="0">
                <a:solidFill>
                  <a:srgbClr val="00B0F0"/>
                </a:solidFill>
              </a:rPr>
              <a:t>Allies</a:t>
            </a:r>
            <a:r>
              <a:rPr lang="en-US" dirty="0" smtClean="0"/>
              <a:t>, </a:t>
            </a:r>
            <a:r>
              <a:rPr lang="en-US" dirty="0"/>
              <a:t>being the </a:t>
            </a:r>
            <a:r>
              <a:rPr lang="en-US" dirty="0" smtClean="0"/>
              <a:t>enemy </a:t>
            </a:r>
            <a:r>
              <a:rPr lang="en-US" dirty="0"/>
              <a:t>of their </a:t>
            </a:r>
            <a:r>
              <a:rPr lang="en-US" dirty="0" smtClean="0"/>
              <a:t>enemy</a:t>
            </a:r>
            <a:endParaRPr lang="en-US" dirty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CC9D-2E99-4467-9200-0FED15865B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3FBC4F3-ED1C-4391-910F-4059046BEF27}"/>
</file>

<file path=customXml/itemProps2.xml><?xml version="1.0" encoding="utf-8"?>
<ds:datastoreItem xmlns:ds="http://schemas.openxmlformats.org/officeDocument/2006/customXml" ds:itemID="{A08516C5-EFAD-42F2-9F94-6F029E5257A8}"/>
</file>

<file path=customXml/itemProps3.xml><?xml version="1.0" encoding="utf-8"?>
<ds:datastoreItem xmlns:ds="http://schemas.openxmlformats.org/officeDocument/2006/customXml" ds:itemID="{8C80536D-778C-4BF0-B5CE-D90B545D4DE1}"/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1719</TotalTime>
  <Words>2620</Words>
  <Application>Microsoft Office PowerPoint</Application>
  <PresentationFormat>On-screen Show (4:3)</PresentationFormat>
  <Paragraphs>215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Module</vt:lpstr>
      <vt:lpstr>Is Capitalism Sustainable in its present form?</vt:lpstr>
      <vt:lpstr>Situation in India During 1700 AD</vt:lpstr>
      <vt:lpstr>Fast Forward to 1800 AD</vt:lpstr>
      <vt:lpstr>Europe was Sprinting While India was Complacent and Content</vt:lpstr>
      <vt:lpstr>1857 – Scene in India</vt:lpstr>
      <vt:lpstr>1900 AD </vt:lpstr>
      <vt:lpstr>Devastating Effects of Capitalism and Colonialism</vt:lpstr>
      <vt:lpstr> Entry of Communism</vt:lpstr>
      <vt:lpstr>Period of 1900 – 1950 AD</vt:lpstr>
      <vt:lpstr>Period 1950 – 2000 AD</vt:lpstr>
      <vt:lpstr>Period of the 1980s</vt:lpstr>
      <vt:lpstr>Period of the 1990s</vt:lpstr>
      <vt:lpstr>Circa 2000 AD</vt:lpstr>
      <vt:lpstr>Not all is Well with Capitalism</vt:lpstr>
      <vt:lpstr>Views of Oswald Spengler and Arnold Toynbee—Noted Historians</vt:lpstr>
      <vt:lpstr>Berzhinsky – National Security Advisor to Carter and Others</vt:lpstr>
      <vt:lpstr>Jacques Attali – Ex President of European Development Bank/Advisor French President</vt:lpstr>
      <vt:lpstr>George Soros, Capitalism Guru, on the Threat of Unbridled Capitalism -1/2</vt:lpstr>
      <vt:lpstr>George Soros – 2/2</vt:lpstr>
      <vt:lpstr>Slovaj Zizek – Political Philosopher</vt:lpstr>
      <vt:lpstr>ILLS OF CAPITALISM</vt:lpstr>
      <vt:lpstr>Slide 22</vt:lpstr>
      <vt:lpstr>How Then Can We Meet the Crisis of the Modern Mind?  </vt:lpstr>
      <vt:lpstr>Two Major Obstacles</vt:lpstr>
      <vt:lpstr>Conclusions</vt:lpstr>
      <vt:lpstr>Dire Need of an Instructional Manual</vt:lpstr>
      <vt:lpstr>Way to the Future</vt:lpstr>
      <vt:lpstr> Qur’an – What It Says About Itself </vt:lpstr>
      <vt:lpstr> Qur’ans Relevance To Modern Life </vt:lpstr>
      <vt:lpstr>Islamic Capitalism (Wikipedia)</vt:lpstr>
      <vt:lpstr>Western Civilization - Strengths</vt:lpstr>
      <vt:lpstr>Western Civilization - Weaknesses</vt:lpstr>
      <vt:lpstr>ADD’L POINTS 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CRISIS OF THE MODERN MIND</dc:title>
  <dc:creator>Tariq Mustafa</dc:creator>
  <cp:lastModifiedBy>Tariq Mustafa</cp:lastModifiedBy>
  <cp:revision>142</cp:revision>
  <dcterms:created xsi:type="dcterms:W3CDTF">2009-12-02T12:33:45Z</dcterms:created>
  <dcterms:modified xsi:type="dcterms:W3CDTF">2010-09-10T09:29:31Z</dcterms:modified>
</cp:coreProperties>
</file>